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7"/>
  </p:notesMasterIdLst>
  <p:sldIdLst>
    <p:sldId id="256" r:id="rId2"/>
    <p:sldId id="290" r:id="rId3"/>
    <p:sldId id="289" r:id="rId4"/>
    <p:sldId id="291" r:id="rId5"/>
    <p:sldId id="292" r:id="rId6"/>
    <p:sldId id="294" r:id="rId7"/>
    <p:sldId id="293" r:id="rId8"/>
    <p:sldId id="295" r:id="rId9"/>
    <p:sldId id="296" r:id="rId10"/>
    <p:sldId id="297" r:id="rId11"/>
    <p:sldId id="298" r:id="rId12"/>
    <p:sldId id="301" r:id="rId13"/>
    <p:sldId id="277" r:id="rId14"/>
    <p:sldId id="279" r:id="rId15"/>
    <p:sldId id="302" r:id="rId16"/>
    <p:sldId id="304" r:id="rId17"/>
    <p:sldId id="300" r:id="rId18"/>
    <p:sldId id="299" r:id="rId19"/>
    <p:sldId id="274" r:id="rId20"/>
    <p:sldId id="275" r:id="rId21"/>
    <p:sldId id="306" r:id="rId22"/>
    <p:sldId id="267" r:id="rId23"/>
    <p:sldId id="271" r:id="rId24"/>
    <p:sldId id="276" r:id="rId25"/>
    <p:sldId id="311" r:id="rId26"/>
    <p:sldId id="312" r:id="rId27"/>
    <p:sldId id="284" r:id="rId28"/>
    <p:sldId id="313" r:id="rId29"/>
    <p:sldId id="288" r:id="rId30"/>
    <p:sldId id="280" r:id="rId31"/>
    <p:sldId id="314" r:id="rId32"/>
    <p:sldId id="283" r:id="rId33"/>
    <p:sldId id="315" r:id="rId34"/>
    <p:sldId id="318" r:id="rId35"/>
    <p:sldId id="317"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9647" autoAdjust="0"/>
  </p:normalViewPr>
  <p:slideViewPr>
    <p:cSldViewPr>
      <p:cViewPr>
        <p:scale>
          <a:sx n="90" d="100"/>
          <a:sy n="90" d="100"/>
        </p:scale>
        <p:origin x="-594" y="-8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807110-AA49-485C-9851-1AC317F92A98}" type="datetimeFigureOut">
              <a:rPr lang="ru-RU" smtClean="0"/>
              <a:pPr/>
              <a:t>14.01.2014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65D500-D0BA-44E7-96C3-B980BF8CC23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065D500-D0BA-44E7-96C3-B980BF8CC230}"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065D500-D0BA-44E7-96C3-B980BF8CC230}" type="slidenum">
              <a:rPr lang="ru-RU" smtClean="0"/>
              <a:pPr/>
              <a:t>15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065D500-D0BA-44E7-96C3-B980BF8CC230}" type="slidenum">
              <a:rPr lang="ru-RU" smtClean="0"/>
              <a:pPr/>
              <a:t>26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265646B-E4F1-4554-A684-3F53C400B2D6}" type="datetimeFigureOut">
              <a:rPr lang="ru-RU" smtClean="0"/>
              <a:pPr/>
              <a:t>14.01.2014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D370B2-FDC8-4067-870D-CC654065050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65646B-E4F1-4554-A684-3F53C400B2D6}" type="datetimeFigureOut">
              <a:rPr lang="ru-RU" smtClean="0"/>
              <a:pPr/>
              <a:t>14.01.2014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D370B2-FDC8-4067-870D-CC654065050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65646B-E4F1-4554-A684-3F53C400B2D6}" type="datetimeFigureOut">
              <a:rPr lang="ru-RU" smtClean="0"/>
              <a:pPr/>
              <a:t>14.01.2014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D370B2-FDC8-4067-870D-CC654065050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65646B-E4F1-4554-A684-3F53C400B2D6}" type="datetimeFigureOut">
              <a:rPr lang="ru-RU" smtClean="0"/>
              <a:pPr/>
              <a:t>14.01.2014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D370B2-FDC8-4067-870D-CC654065050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265646B-E4F1-4554-A684-3F53C400B2D6}" type="datetimeFigureOut">
              <a:rPr lang="ru-RU" smtClean="0"/>
              <a:pPr/>
              <a:t>14.01.2014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D370B2-FDC8-4067-870D-CC654065050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265646B-E4F1-4554-A684-3F53C400B2D6}" type="datetimeFigureOut">
              <a:rPr lang="ru-RU" smtClean="0"/>
              <a:pPr/>
              <a:t>14.01.2014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D370B2-FDC8-4067-870D-CC654065050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265646B-E4F1-4554-A684-3F53C400B2D6}" type="datetimeFigureOut">
              <a:rPr lang="ru-RU" smtClean="0"/>
              <a:pPr/>
              <a:t>14.01.2014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2D370B2-FDC8-4067-870D-CC654065050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265646B-E4F1-4554-A684-3F53C400B2D6}" type="datetimeFigureOut">
              <a:rPr lang="ru-RU" smtClean="0"/>
              <a:pPr/>
              <a:t>14.01.2014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2D370B2-FDC8-4067-870D-CC654065050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265646B-E4F1-4554-A684-3F53C400B2D6}" type="datetimeFigureOut">
              <a:rPr lang="ru-RU" smtClean="0"/>
              <a:pPr/>
              <a:t>14.01.2014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2D370B2-FDC8-4067-870D-CC654065050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265646B-E4F1-4554-A684-3F53C400B2D6}" type="datetimeFigureOut">
              <a:rPr lang="ru-RU" smtClean="0"/>
              <a:pPr/>
              <a:t>14.01.2014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D370B2-FDC8-4067-870D-CC654065050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265646B-E4F1-4554-A684-3F53C400B2D6}" type="datetimeFigureOut">
              <a:rPr lang="ru-RU" smtClean="0"/>
              <a:pPr/>
              <a:t>14.01.2014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D370B2-FDC8-4067-870D-CC654065050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5646B-E4F1-4554-A684-3F53C400B2D6}" type="datetimeFigureOut">
              <a:rPr lang="ru-RU" smtClean="0"/>
              <a:pPr/>
              <a:t>14.01.2014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370B2-FDC8-4067-870D-CC654065050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6.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6.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6.xml"/><Relationship Id="rId4" Type="http://schemas.openxmlformats.org/officeDocument/2006/relationships/image" Target="../media/image58.jpeg"/></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6.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6.jpeg"/><Relationship Id="rId4" Type="http://schemas.openxmlformats.org/officeDocument/2006/relationships/image" Target="../media/image65.jpeg"/></Relationships>
</file>

<file path=ppt/slides/_rels/slide2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6.xml"/><Relationship Id="rId4" Type="http://schemas.openxmlformats.org/officeDocument/2006/relationships/image" Target="../media/image69.jpeg"/></Relationships>
</file>

<file path=ppt/slides/_rels/slide28.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image" Target="../media/image70.jpeg"/><Relationship Id="rId1" Type="http://schemas.openxmlformats.org/officeDocument/2006/relationships/slideLayout" Target="../slideLayouts/slideLayout6.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2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image" Target="../media/image78.jpeg"/><Relationship Id="rId1" Type="http://schemas.openxmlformats.org/officeDocument/2006/relationships/slideLayout" Target="../slideLayouts/slideLayout6.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31.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image" Target="../media/image84.jpeg"/><Relationship Id="rId1" Type="http://schemas.openxmlformats.org/officeDocument/2006/relationships/slideLayout" Target="../slideLayouts/slideLayout7.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 Id="rId9" Type="http://schemas.openxmlformats.org/officeDocument/2006/relationships/image" Target="../media/image91.jpeg"/></Relationships>
</file>

<file path=ppt/slides/_rels/slide3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6.xml"/><Relationship Id="rId4" Type="http://schemas.openxmlformats.org/officeDocument/2006/relationships/image" Target="../media/image94.jpeg"/></Relationships>
</file>

<file path=ppt/slides/_rels/slide33.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6.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357166"/>
            <a:ext cx="8229600" cy="5715040"/>
          </a:xfrm>
        </p:spPr>
        <p:txBody>
          <a:bodyPr>
            <a:noAutofit/>
          </a:bodyPr>
          <a:lstStyle/>
          <a:p>
            <a:r>
              <a:rPr lang="ru-RU" sz="2800" i="1" dirty="0" err="1" smtClean="0">
                <a:solidFill>
                  <a:srgbClr val="7030A0"/>
                </a:solidFill>
                <a:latin typeface="Arial Black" pitchFamily="34" charset="0"/>
              </a:rPr>
              <a:t>Лепопись</a:t>
            </a:r>
            <a:r>
              <a:rPr lang="ru-RU" sz="2800" i="1" dirty="0" smtClean="0">
                <a:solidFill>
                  <a:srgbClr val="7030A0"/>
                </a:solidFill>
                <a:latin typeface="Arial Black" pitchFamily="34" charset="0"/>
              </a:rPr>
              <a:t> </a:t>
            </a:r>
            <a:br>
              <a:rPr lang="ru-RU" sz="2800" i="1" dirty="0" smtClean="0">
                <a:solidFill>
                  <a:srgbClr val="7030A0"/>
                </a:solidFill>
                <a:latin typeface="Arial Black" pitchFamily="34" charset="0"/>
              </a:rPr>
            </a:br>
            <a:r>
              <a:rPr lang="ru-RU" sz="2800" i="1" dirty="0" smtClean="0">
                <a:solidFill>
                  <a:srgbClr val="7030A0"/>
                </a:solidFill>
                <a:latin typeface="Arial Black" pitchFamily="34" charset="0"/>
              </a:rPr>
              <a:t>муниципального а</a:t>
            </a:r>
            <a:r>
              <a:rPr lang="ru-RU" sz="2800" i="1" dirty="0" smtClean="0">
                <a:solidFill>
                  <a:srgbClr val="7030A0"/>
                </a:solidFill>
                <a:latin typeface="Arial Black" pitchFamily="34" charset="0"/>
              </a:rPr>
              <a:t>втономного</a:t>
            </a:r>
            <a:r>
              <a:rPr lang="ru-RU" sz="2800" i="1" dirty="0" smtClean="0">
                <a:solidFill>
                  <a:srgbClr val="7030A0"/>
                </a:solidFill>
                <a:latin typeface="Arial Black" pitchFamily="34" charset="0"/>
              </a:rPr>
              <a:t> дошкольного образовательного учреждения «Детский </a:t>
            </a:r>
            <a:r>
              <a:rPr lang="ru-RU" sz="2800" i="1" dirty="0" smtClean="0">
                <a:solidFill>
                  <a:srgbClr val="7030A0"/>
                </a:solidFill>
                <a:latin typeface="Arial Black" pitchFamily="34" charset="0"/>
              </a:rPr>
              <a:t>сад </a:t>
            </a:r>
            <a:r>
              <a:rPr lang="ru-RU" sz="2800" i="1" dirty="0" smtClean="0">
                <a:solidFill>
                  <a:srgbClr val="7030A0"/>
                </a:solidFill>
                <a:latin typeface="Arial Black" pitchFamily="34" charset="0"/>
              </a:rPr>
              <a:t>комбинированного</a:t>
            </a:r>
            <a:r>
              <a:rPr lang="ru-RU" sz="2800" i="1" dirty="0" smtClean="0">
                <a:solidFill>
                  <a:srgbClr val="7030A0"/>
                </a:solidFill>
                <a:latin typeface="Arial Black" pitchFamily="34" charset="0"/>
              </a:rPr>
              <a:t> </a:t>
            </a:r>
            <a:r>
              <a:rPr lang="ru-RU" sz="2800" i="1" dirty="0" smtClean="0">
                <a:solidFill>
                  <a:srgbClr val="7030A0"/>
                </a:solidFill>
                <a:latin typeface="Arial Black" pitchFamily="34" charset="0"/>
              </a:rPr>
              <a:t>вида № 13 г.Шебекино </a:t>
            </a:r>
            <a:r>
              <a:rPr lang="ru-RU" sz="2800" i="1" dirty="0">
                <a:solidFill>
                  <a:srgbClr val="7030A0"/>
                </a:solidFill>
                <a:latin typeface="Arial Black" pitchFamily="34" charset="0"/>
              </a:rPr>
              <a:t>Б</a:t>
            </a:r>
            <a:r>
              <a:rPr lang="ru-RU" sz="2800" i="1" dirty="0" smtClean="0">
                <a:solidFill>
                  <a:srgbClr val="7030A0"/>
                </a:solidFill>
                <a:latin typeface="Arial Black" pitchFamily="34" charset="0"/>
              </a:rPr>
              <a:t>елгородской области</a:t>
            </a:r>
            <a:r>
              <a:rPr lang="ru-RU" sz="2800" i="1" dirty="0" smtClean="0">
                <a:solidFill>
                  <a:srgbClr val="7030A0"/>
                </a:solidFill>
                <a:latin typeface="Arial Black" pitchFamily="34" charset="0"/>
              </a:rPr>
              <a:t>»</a:t>
            </a:r>
            <a:br>
              <a:rPr lang="ru-RU" sz="2800" i="1" dirty="0" smtClean="0">
                <a:solidFill>
                  <a:srgbClr val="7030A0"/>
                </a:solidFill>
                <a:latin typeface="Arial Black" pitchFamily="34" charset="0"/>
              </a:rPr>
            </a:br>
            <a:r>
              <a:rPr lang="ru-RU" sz="2800" i="1" dirty="0" smtClean="0">
                <a:solidFill>
                  <a:srgbClr val="7030A0"/>
                </a:solidFill>
                <a:latin typeface="Arial Black" pitchFamily="34" charset="0"/>
              </a:rPr>
              <a:t/>
            </a:r>
            <a:br>
              <a:rPr lang="ru-RU" sz="2800" i="1" dirty="0" smtClean="0">
                <a:solidFill>
                  <a:srgbClr val="7030A0"/>
                </a:solidFill>
                <a:latin typeface="Arial Black" pitchFamily="34" charset="0"/>
              </a:rPr>
            </a:br>
            <a:r>
              <a:rPr lang="ru-RU" sz="1600" i="1" dirty="0" smtClean="0">
                <a:solidFill>
                  <a:srgbClr val="7030A0"/>
                </a:solidFill>
                <a:latin typeface="Arial Black" pitchFamily="34" charset="0"/>
              </a:rPr>
              <a:t/>
            </a:r>
            <a:br>
              <a:rPr lang="ru-RU" sz="1600" i="1" dirty="0" smtClean="0">
                <a:solidFill>
                  <a:srgbClr val="7030A0"/>
                </a:solidFill>
                <a:latin typeface="Arial Black" pitchFamily="34" charset="0"/>
              </a:rPr>
            </a:br>
            <a:r>
              <a:rPr lang="ru-RU" sz="1600" i="1" dirty="0" smtClean="0">
                <a:solidFill>
                  <a:srgbClr val="7030A0"/>
                </a:solidFill>
                <a:latin typeface="Arial Black" pitchFamily="34" charset="0"/>
              </a:rPr>
              <a:t/>
            </a:r>
            <a:br>
              <a:rPr lang="ru-RU" sz="1600" i="1" dirty="0" smtClean="0">
                <a:solidFill>
                  <a:srgbClr val="7030A0"/>
                </a:solidFill>
                <a:latin typeface="Arial Black" pitchFamily="34" charset="0"/>
              </a:rPr>
            </a:br>
            <a:r>
              <a:rPr lang="ru-RU" sz="1600" i="1" dirty="0" smtClean="0">
                <a:solidFill>
                  <a:srgbClr val="7030A0"/>
                </a:solidFill>
                <a:latin typeface="Arial Black" pitchFamily="34" charset="0"/>
              </a:rPr>
              <a:t/>
            </a:r>
            <a:br>
              <a:rPr lang="ru-RU" sz="1600" i="1" dirty="0" smtClean="0">
                <a:solidFill>
                  <a:srgbClr val="7030A0"/>
                </a:solidFill>
                <a:latin typeface="Arial Black" pitchFamily="34" charset="0"/>
              </a:rPr>
            </a:br>
            <a:r>
              <a:rPr lang="ru-RU" sz="1600" i="1" dirty="0" smtClean="0">
                <a:solidFill>
                  <a:srgbClr val="7030A0"/>
                </a:solidFill>
                <a:latin typeface="Arial Black" pitchFamily="34" charset="0"/>
              </a:rPr>
              <a:t>Подготовила Федченко В.В., </a:t>
            </a:r>
            <a:br>
              <a:rPr lang="ru-RU" sz="1600" i="1" dirty="0" smtClean="0">
                <a:solidFill>
                  <a:srgbClr val="7030A0"/>
                </a:solidFill>
                <a:latin typeface="Arial Black" pitchFamily="34" charset="0"/>
              </a:rPr>
            </a:br>
            <a:r>
              <a:rPr lang="ru-RU" sz="1600" i="1" dirty="0" smtClean="0">
                <a:solidFill>
                  <a:srgbClr val="7030A0"/>
                </a:solidFill>
                <a:latin typeface="Arial Black" pitchFamily="34" charset="0"/>
              </a:rPr>
              <a:t>старший воспитатель</a:t>
            </a:r>
            <a:endParaRPr lang="ru-RU" sz="1600" i="1" dirty="0">
              <a:solidFill>
                <a:srgbClr val="7030A0"/>
              </a:solidFill>
              <a:latin typeface="Arial Black" pitchFamily="34" charset="0"/>
            </a:endParaRPr>
          </a:p>
        </p:txBody>
      </p:sp>
      <p:pic>
        <p:nvPicPr>
          <p:cNvPr id="2050" name="Picture 2" descr="E:\документы\Мои рисунки\logo.jpg"/>
          <p:cNvPicPr>
            <a:picLocks noChangeAspect="1" noChangeArrowheads="1"/>
          </p:cNvPicPr>
          <p:nvPr/>
        </p:nvPicPr>
        <p:blipFill>
          <a:blip r:embed="rId3"/>
          <a:srcRect/>
          <a:stretch>
            <a:fillRect/>
          </a:stretch>
        </p:blipFill>
        <p:spPr bwMode="auto">
          <a:xfrm>
            <a:off x="642910" y="642918"/>
            <a:ext cx="1071570" cy="100013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документы\Мои рисунки\img021.jpg"/>
          <p:cNvPicPr>
            <a:picLocks noChangeAspect="1" noChangeArrowheads="1"/>
          </p:cNvPicPr>
          <p:nvPr/>
        </p:nvPicPr>
        <p:blipFill>
          <a:blip r:embed="rId2"/>
          <a:srcRect/>
          <a:stretch>
            <a:fillRect/>
          </a:stretch>
        </p:blipFill>
        <p:spPr bwMode="auto">
          <a:xfrm>
            <a:off x="642911" y="1500174"/>
            <a:ext cx="1357321" cy="1785950"/>
          </a:xfrm>
          <a:prstGeom prst="rect">
            <a:avLst/>
          </a:prstGeom>
          <a:noFill/>
        </p:spPr>
      </p:pic>
      <p:sp>
        <p:nvSpPr>
          <p:cNvPr id="9" name="Заголовок 8"/>
          <p:cNvSpPr>
            <a:spLocks noGrp="1"/>
          </p:cNvSpPr>
          <p:nvPr>
            <p:ph type="title"/>
          </p:nvPr>
        </p:nvSpPr>
        <p:spPr>
          <a:xfrm>
            <a:off x="357158" y="142852"/>
            <a:ext cx="8229600" cy="1071570"/>
          </a:xfrm>
        </p:spPr>
        <p:txBody>
          <a:bodyPr>
            <a:normAutofit/>
          </a:bodyPr>
          <a:lstStyle/>
          <a:p>
            <a:pPr lvl="0" algn="l"/>
            <a:r>
              <a:rPr lang="ru-RU" sz="1200" dirty="0" smtClean="0"/>
              <a:t>     Наш детский сад – кузница кадров У нас трудятся  влюблённых в своё дело педагоги. Всех нас объединяет одно общее желание понять ребёнка, помочь каждому воспитаннику быть самим собой, осознать себя как личность, помочь родителям понять, как важно сформировать личность их ребёнка. Все это приносят детям сотрудники, проработавшие в детском саду со дня основания, более 25 лет с 1967 г. и ушедших на заслуженный отдых.</a:t>
            </a:r>
            <a:endParaRPr lang="ru-RU" sz="1200" dirty="0"/>
          </a:p>
        </p:txBody>
      </p:sp>
      <p:pic>
        <p:nvPicPr>
          <p:cNvPr id="2052" name="Picture 4" descr="E:\документы\Мои рисунки\img026.jpg"/>
          <p:cNvPicPr>
            <a:picLocks noChangeAspect="1" noChangeArrowheads="1"/>
          </p:cNvPicPr>
          <p:nvPr/>
        </p:nvPicPr>
        <p:blipFill>
          <a:blip r:embed="rId3" cstate="print"/>
          <a:srcRect/>
          <a:stretch>
            <a:fillRect/>
          </a:stretch>
        </p:blipFill>
        <p:spPr bwMode="auto">
          <a:xfrm>
            <a:off x="3714744" y="1428736"/>
            <a:ext cx="1736100" cy="2052000"/>
          </a:xfrm>
          <a:prstGeom prst="rect">
            <a:avLst/>
          </a:prstGeom>
          <a:noFill/>
        </p:spPr>
      </p:pic>
      <p:sp>
        <p:nvSpPr>
          <p:cNvPr id="11" name="Прямоугольник 10"/>
          <p:cNvSpPr/>
          <p:nvPr/>
        </p:nvSpPr>
        <p:spPr>
          <a:xfrm>
            <a:off x="214282" y="3357562"/>
            <a:ext cx="2428892" cy="3571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i="1" dirty="0" smtClean="0">
                <a:solidFill>
                  <a:schemeClr val="tx1"/>
                </a:solidFill>
              </a:rPr>
              <a:t>Шаповалов Наталья Петровна</a:t>
            </a:r>
            <a:r>
              <a:rPr lang="ru-RU" sz="800" dirty="0" smtClean="0">
                <a:solidFill>
                  <a:schemeClr val="tx1"/>
                </a:solidFill>
              </a:rPr>
              <a:t>-воспитатель. Добрый , внимательный  человек. Ее очень любили дети и их родители</a:t>
            </a:r>
            <a:endParaRPr lang="ru-RU" sz="800" dirty="0">
              <a:solidFill>
                <a:schemeClr val="tx1"/>
              </a:solidFill>
            </a:endParaRPr>
          </a:p>
        </p:txBody>
      </p:sp>
      <p:sp>
        <p:nvSpPr>
          <p:cNvPr id="12" name="Прямоугольник 11"/>
          <p:cNvSpPr/>
          <p:nvPr/>
        </p:nvSpPr>
        <p:spPr>
          <a:xfrm>
            <a:off x="3357554" y="3500438"/>
            <a:ext cx="2428892" cy="2857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i="1" dirty="0" err="1" smtClean="0">
                <a:solidFill>
                  <a:schemeClr val="tx1"/>
                </a:solidFill>
              </a:rPr>
              <a:t>Хадыкина</a:t>
            </a:r>
            <a:r>
              <a:rPr lang="ru-RU" sz="800" b="1" i="1" dirty="0" smtClean="0">
                <a:solidFill>
                  <a:schemeClr val="tx1"/>
                </a:solidFill>
              </a:rPr>
              <a:t> Вера Ивановн</a:t>
            </a:r>
            <a:r>
              <a:rPr lang="ru-RU" sz="800" dirty="0" smtClean="0">
                <a:solidFill>
                  <a:schemeClr val="tx1"/>
                </a:solidFill>
              </a:rPr>
              <a:t>а – воспитатель. Энергичный, талантливый педагог.</a:t>
            </a:r>
            <a:endParaRPr lang="ru-RU" sz="800" dirty="0">
              <a:solidFill>
                <a:schemeClr val="tx1"/>
              </a:solidFill>
            </a:endParaRPr>
          </a:p>
        </p:txBody>
      </p:sp>
      <p:pic>
        <p:nvPicPr>
          <p:cNvPr id="2053" name="Picture 5" descr="E:\документы\Мои рисунки\img028.jpg"/>
          <p:cNvPicPr>
            <a:picLocks noChangeAspect="1" noChangeArrowheads="1"/>
          </p:cNvPicPr>
          <p:nvPr/>
        </p:nvPicPr>
        <p:blipFill>
          <a:blip r:embed="rId4" cstate="print"/>
          <a:srcRect/>
          <a:stretch>
            <a:fillRect/>
          </a:stretch>
        </p:blipFill>
        <p:spPr bwMode="auto">
          <a:xfrm>
            <a:off x="7000892" y="1142984"/>
            <a:ext cx="1368299" cy="2124000"/>
          </a:xfrm>
          <a:prstGeom prst="rect">
            <a:avLst/>
          </a:prstGeom>
          <a:noFill/>
        </p:spPr>
      </p:pic>
      <p:sp>
        <p:nvSpPr>
          <p:cNvPr id="14" name="Прямоугольник 13"/>
          <p:cNvSpPr/>
          <p:nvPr/>
        </p:nvSpPr>
        <p:spPr>
          <a:xfrm>
            <a:off x="6429388" y="3357562"/>
            <a:ext cx="2428892" cy="3571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i="1" dirty="0" smtClean="0">
                <a:solidFill>
                  <a:schemeClr val="tx1"/>
                </a:solidFill>
              </a:rPr>
              <a:t>Бондарева Лидия Павловна </a:t>
            </a:r>
            <a:r>
              <a:rPr lang="ru-RU" sz="800" dirty="0" smtClean="0">
                <a:solidFill>
                  <a:schemeClr val="tx1"/>
                </a:solidFill>
              </a:rPr>
              <a:t>– воспитатель. Талантливый </a:t>
            </a:r>
            <a:r>
              <a:rPr lang="ru-RU" sz="800" b="1" i="1" dirty="0" smtClean="0"/>
              <a:t> </a:t>
            </a:r>
            <a:r>
              <a:rPr lang="ru-RU" sz="800" b="1" i="1" dirty="0" smtClean="0">
                <a:solidFill>
                  <a:schemeClr val="tx1"/>
                </a:solidFill>
              </a:rPr>
              <a:t>и </a:t>
            </a:r>
            <a:r>
              <a:rPr lang="ru-RU" sz="800" b="1" i="1" dirty="0" smtClean="0"/>
              <a:t> </a:t>
            </a:r>
            <a:r>
              <a:rPr lang="ru-RU" sz="800" dirty="0" smtClean="0">
                <a:solidFill>
                  <a:schemeClr val="tx1">
                    <a:lumMod val="85000"/>
                    <a:lumOff val="15000"/>
                  </a:schemeClr>
                </a:solidFill>
              </a:rPr>
              <a:t>творчески работающих педагог</a:t>
            </a:r>
            <a:r>
              <a:rPr lang="ru-RU" sz="800" b="1" i="1" dirty="0" smtClean="0">
                <a:solidFill>
                  <a:schemeClr val="tx1">
                    <a:lumMod val="85000"/>
                    <a:lumOff val="15000"/>
                  </a:schemeClr>
                </a:solidFill>
              </a:rPr>
              <a:t>.</a:t>
            </a:r>
            <a:endParaRPr lang="ru-RU" sz="800" dirty="0">
              <a:solidFill>
                <a:schemeClr val="tx1">
                  <a:lumMod val="85000"/>
                  <a:lumOff val="15000"/>
                </a:schemeClr>
              </a:solidFill>
            </a:endParaRPr>
          </a:p>
        </p:txBody>
      </p:sp>
      <p:pic>
        <p:nvPicPr>
          <p:cNvPr id="2054" name="Picture 6" descr="E:\документы\Мои рисунки\img027.jpg"/>
          <p:cNvPicPr>
            <a:picLocks noChangeAspect="1" noChangeArrowheads="1"/>
          </p:cNvPicPr>
          <p:nvPr/>
        </p:nvPicPr>
        <p:blipFill>
          <a:blip r:embed="rId5"/>
          <a:srcRect/>
          <a:stretch>
            <a:fillRect/>
          </a:stretch>
        </p:blipFill>
        <p:spPr bwMode="auto">
          <a:xfrm>
            <a:off x="1928794" y="4071942"/>
            <a:ext cx="1714512" cy="1928826"/>
          </a:xfrm>
          <a:prstGeom prst="rect">
            <a:avLst/>
          </a:prstGeom>
          <a:noFill/>
        </p:spPr>
      </p:pic>
      <p:pic>
        <p:nvPicPr>
          <p:cNvPr id="2055" name="Picture 7" descr="E:\документы\Мои рисунки\img031.jpg"/>
          <p:cNvPicPr>
            <a:picLocks noChangeAspect="1" noChangeArrowheads="1"/>
          </p:cNvPicPr>
          <p:nvPr/>
        </p:nvPicPr>
        <p:blipFill>
          <a:blip r:embed="rId6"/>
          <a:srcRect/>
          <a:stretch>
            <a:fillRect/>
          </a:stretch>
        </p:blipFill>
        <p:spPr bwMode="auto">
          <a:xfrm>
            <a:off x="5429256" y="3929066"/>
            <a:ext cx="1479714" cy="2052000"/>
          </a:xfrm>
          <a:prstGeom prst="rect">
            <a:avLst/>
          </a:prstGeom>
          <a:noFill/>
        </p:spPr>
      </p:pic>
      <p:sp>
        <p:nvSpPr>
          <p:cNvPr id="18" name="Прямоугольник 17"/>
          <p:cNvSpPr/>
          <p:nvPr/>
        </p:nvSpPr>
        <p:spPr>
          <a:xfrm>
            <a:off x="1714480" y="6072206"/>
            <a:ext cx="2428892" cy="50006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i="1" dirty="0" smtClean="0">
                <a:solidFill>
                  <a:schemeClr val="tx1"/>
                </a:solidFill>
              </a:rPr>
              <a:t>Рыкова Тамара Ивановна- </a:t>
            </a:r>
            <a:r>
              <a:rPr lang="ru-RU" sz="800" dirty="0" smtClean="0">
                <a:solidFill>
                  <a:schemeClr val="tx1"/>
                </a:solidFill>
              </a:rPr>
              <a:t>воспитатель.. Имела высшее педагогическим образование. Охотно делилась опытом работы с молодыми специалистами</a:t>
            </a:r>
            <a:endParaRPr lang="ru-RU" sz="800" dirty="0">
              <a:solidFill>
                <a:schemeClr val="tx1"/>
              </a:solidFill>
            </a:endParaRPr>
          </a:p>
        </p:txBody>
      </p:sp>
      <p:sp>
        <p:nvSpPr>
          <p:cNvPr id="20" name="Прямоугольник 19"/>
          <p:cNvSpPr/>
          <p:nvPr/>
        </p:nvSpPr>
        <p:spPr>
          <a:xfrm>
            <a:off x="4929190" y="6072206"/>
            <a:ext cx="2428892" cy="2857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i="1" dirty="0" smtClean="0">
                <a:solidFill>
                  <a:schemeClr val="tx1"/>
                </a:solidFill>
              </a:rPr>
              <a:t>Панова Вера Сергеевн</a:t>
            </a:r>
            <a:r>
              <a:rPr lang="ru-RU" sz="800" dirty="0" smtClean="0">
                <a:solidFill>
                  <a:schemeClr val="tx1"/>
                </a:solidFill>
              </a:rPr>
              <a:t>а- воспитатель. Человек преданный своему делу, любящий детей.</a:t>
            </a:r>
            <a:endParaRPr lang="ru-RU" sz="8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документы\Мои рисунки\img007.jpg"/>
          <p:cNvPicPr>
            <a:picLocks noChangeAspect="1" noChangeArrowheads="1"/>
          </p:cNvPicPr>
          <p:nvPr/>
        </p:nvPicPr>
        <p:blipFill>
          <a:blip r:embed="rId2"/>
          <a:srcRect/>
          <a:stretch>
            <a:fillRect/>
          </a:stretch>
        </p:blipFill>
        <p:spPr bwMode="auto">
          <a:xfrm>
            <a:off x="3643306" y="571480"/>
            <a:ext cx="2143140" cy="2928958"/>
          </a:xfrm>
          <a:prstGeom prst="rect">
            <a:avLst/>
          </a:prstGeom>
          <a:noFill/>
        </p:spPr>
      </p:pic>
      <p:pic>
        <p:nvPicPr>
          <p:cNvPr id="3075" name="Picture 3" descr="E:\документы\Мои рисунки\img012.jpg"/>
          <p:cNvPicPr>
            <a:picLocks noChangeAspect="1" noChangeArrowheads="1"/>
          </p:cNvPicPr>
          <p:nvPr/>
        </p:nvPicPr>
        <p:blipFill>
          <a:blip r:embed="rId3"/>
          <a:srcRect/>
          <a:stretch>
            <a:fillRect/>
          </a:stretch>
        </p:blipFill>
        <p:spPr bwMode="auto">
          <a:xfrm>
            <a:off x="6858016" y="1285860"/>
            <a:ext cx="1500198" cy="2714644"/>
          </a:xfrm>
          <a:prstGeom prst="rect">
            <a:avLst/>
          </a:prstGeom>
          <a:noFill/>
        </p:spPr>
      </p:pic>
      <p:pic>
        <p:nvPicPr>
          <p:cNvPr id="3076" name="Picture 4" descr="E:\документы\Мои рисунки\img010.jpg"/>
          <p:cNvPicPr>
            <a:picLocks noChangeAspect="1" noChangeArrowheads="1"/>
          </p:cNvPicPr>
          <p:nvPr/>
        </p:nvPicPr>
        <p:blipFill>
          <a:blip r:embed="rId4"/>
          <a:srcRect/>
          <a:stretch>
            <a:fillRect/>
          </a:stretch>
        </p:blipFill>
        <p:spPr bwMode="auto">
          <a:xfrm>
            <a:off x="571472" y="500042"/>
            <a:ext cx="2214578" cy="2786082"/>
          </a:xfrm>
          <a:prstGeom prst="rect">
            <a:avLst/>
          </a:prstGeom>
          <a:noFill/>
        </p:spPr>
      </p:pic>
      <p:sp>
        <p:nvSpPr>
          <p:cNvPr id="6" name="Прямоугольник 5"/>
          <p:cNvSpPr/>
          <p:nvPr/>
        </p:nvSpPr>
        <p:spPr>
          <a:xfrm>
            <a:off x="571472" y="3286124"/>
            <a:ext cx="2571768" cy="42862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i="1" dirty="0" err="1" smtClean="0">
                <a:solidFill>
                  <a:schemeClr val="tx1"/>
                </a:solidFill>
              </a:rPr>
              <a:t>Дроботова</a:t>
            </a:r>
            <a:r>
              <a:rPr lang="ru-RU" sz="800" b="1" i="1" dirty="0" smtClean="0">
                <a:solidFill>
                  <a:schemeClr val="tx1"/>
                </a:solidFill>
              </a:rPr>
              <a:t> Валентина Павловна- </a:t>
            </a:r>
            <a:r>
              <a:rPr lang="ru-RU" sz="800" dirty="0" smtClean="0">
                <a:solidFill>
                  <a:schemeClr val="tx1"/>
                </a:solidFill>
              </a:rPr>
              <a:t>воспитатель. Добросовестный и энергичный педагог.</a:t>
            </a:r>
            <a:endParaRPr lang="ru-RU" sz="800" dirty="0">
              <a:solidFill>
                <a:schemeClr val="tx1"/>
              </a:solidFill>
            </a:endParaRPr>
          </a:p>
        </p:txBody>
      </p:sp>
      <p:sp>
        <p:nvSpPr>
          <p:cNvPr id="7" name="Прямоугольник 6"/>
          <p:cNvSpPr/>
          <p:nvPr/>
        </p:nvSpPr>
        <p:spPr>
          <a:xfrm>
            <a:off x="3714744" y="3643314"/>
            <a:ext cx="2428892" cy="42862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i="1" dirty="0" err="1" smtClean="0">
                <a:solidFill>
                  <a:schemeClr val="tx1"/>
                </a:solidFill>
              </a:rPr>
              <a:t>Аулова</a:t>
            </a:r>
            <a:r>
              <a:rPr lang="ru-RU" sz="800" b="1" i="1" dirty="0" smtClean="0">
                <a:solidFill>
                  <a:schemeClr val="tx1"/>
                </a:solidFill>
              </a:rPr>
              <a:t> Любовь Николаевна </a:t>
            </a:r>
            <a:r>
              <a:rPr lang="ru-RU" sz="800" dirty="0" smtClean="0">
                <a:solidFill>
                  <a:schemeClr val="tx1"/>
                </a:solidFill>
              </a:rPr>
              <a:t>– воспитатель. Грамотный, высококвалифицированный педагог.</a:t>
            </a:r>
            <a:endParaRPr lang="ru-RU" sz="800" dirty="0">
              <a:solidFill>
                <a:schemeClr val="tx1"/>
              </a:solidFill>
            </a:endParaRPr>
          </a:p>
        </p:txBody>
      </p:sp>
      <p:sp>
        <p:nvSpPr>
          <p:cNvPr id="8" name="Прямоугольник 7"/>
          <p:cNvSpPr/>
          <p:nvPr/>
        </p:nvSpPr>
        <p:spPr>
          <a:xfrm>
            <a:off x="6357950" y="4071942"/>
            <a:ext cx="2357454" cy="64294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i="1" dirty="0" smtClean="0">
                <a:solidFill>
                  <a:schemeClr val="tx1"/>
                </a:solidFill>
              </a:rPr>
              <a:t>Гордеева Надежда Александровна- </a:t>
            </a:r>
            <a:r>
              <a:rPr lang="ru-RU" sz="800" dirty="0" smtClean="0">
                <a:solidFill>
                  <a:schemeClr val="tx1"/>
                </a:solidFill>
              </a:rPr>
              <a:t>воспитатель. Творческий, активный педагог.</a:t>
            </a:r>
            <a:endParaRPr lang="ru-RU" sz="800" dirty="0">
              <a:solidFill>
                <a:schemeClr val="tx1"/>
              </a:solidFill>
            </a:endParaRPr>
          </a:p>
        </p:txBody>
      </p:sp>
      <p:pic>
        <p:nvPicPr>
          <p:cNvPr id="9" name="Picture 3" descr="E:\документы\Мои рисунки\img009.jpg"/>
          <p:cNvPicPr>
            <a:picLocks noChangeAspect="1" noChangeArrowheads="1"/>
          </p:cNvPicPr>
          <p:nvPr/>
        </p:nvPicPr>
        <p:blipFill>
          <a:blip r:embed="rId5"/>
          <a:srcRect/>
          <a:stretch>
            <a:fillRect/>
          </a:stretch>
        </p:blipFill>
        <p:spPr bwMode="auto">
          <a:xfrm>
            <a:off x="4000496" y="4143380"/>
            <a:ext cx="1500198" cy="192882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документы\Мои рисунки\img015.jpg"/>
          <p:cNvPicPr>
            <a:picLocks noChangeAspect="1" noChangeArrowheads="1"/>
          </p:cNvPicPr>
          <p:nvPr/>
        </p:nvPicPr>
        <p:blipFill>
          <a:blip r:embed="rId2"/>
          <a:srcRect/>
          <a:stretch>
            <a:fillRect/>
          </a:stretch>
        </p:blipFill>
        <p:spPr bwMode="auto">
          <a:xfrm>
            <a:off x="6929454" y="4071942"/>
            <a:ext cx="1428760" cy="1857388"/>
          </a:xfrm>
          <a:prstGeom prst="rect">
            <a:avLst/>
          </a:prstGeom>
          <a:noFill/>
        </p:spPr>
      </p:pic>
      <p:pic>
        <p:nvPicPr>
          <p:cNvPr id="3075" name="Picture 3" descr="E:\документы\Мои рисунки\img014.jpg"/>
          <p:cNvPicPr>
            <a:picLocks noChangeAspect="1" noChangeArrowheads="1"/>
          </p:cNvPicPr>
          <p:nvPr/>
        </p:nvPicPr>
        <p:blipFill>
          <a:blip r:embed="rId3"/>
          <a:srcRect/>
          <a:stretch>
            <a:fillRect/>
          </a:stretch>
        </p:blipFill>
        <p:spPr bwMode="auto">
          <a:xfrm>
            <a:off x="6786578" y="642918"/>
            <a:ext cx="1428760" cy="2857520"/>
          </a:xfrm>
          <a:prstGeom prst="rect">
            <a:avLst/>
          </a:prstGeom>
          <a:noFill/>
        </p:spPr>
      </p:pic>
      <p:pic>
        <p:nvPicPr>
          <p:cNvPr id="3076" name="Picture 4" descr="E:\документы\Мои рисунки\img013.jpg"/>
          <p:cNvPicPr>
            <a:picLocks noChangeAspect="1" noChangeArrowheads="1"/>
          </p:cNvPicPr>
          <p:nvPr/>
        </p:nvPicPr>
        <p:blipFill>
          <a:blip r:embed="rId4"/>
          <a:srcRect/>
          <a:stretch>
            <a:fillRect/>
          </a:stretch>
        </p:blipFill>
        <p:spPr bwMode="auto">
          <a:xfrm>
            <a:off x="785786" y="928670"/>
            <a:ext cx="1785950" cy="3143272"/>
          </a:xfrm>
          <a:prstGeom prst="rect">
            <a:avLst/>
          </a:prstGeom>
          <a:noFill/>
        </p:spPr>
      </p:pic>
      <p:sp>
        <p:nvSpPr>
          <p:cNvPr id="7" name="Прямоугольник 6"/>
          <p:cNvSpPr/>
          <p:nvPr/>
        </p:nvSpPr>
        <p:spPr>
          <a:xfrm>
            <a:off x="714348" y="4143380"/>
            <a:ext cx="2214578" cy="50006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err="1" smtClean="0">
                <a:solidFill>
                  <a:schemeClr val="tx1"/>
                </a:solidFill>
              </a:rPr>
              <a:t>Суконцева</a:t>
            </a:r>
            <a:r>
              <a:rPr lang="ru-RU" sz="1000" dirty="0" smtClean="0">
                <a:solidFill>
                  <a:schemeClr val="tx1"/>
                </a:solidFill>
              </a:rPr>
              <a:t> Галина Лукьяновна – старшая медицинская сестра</a:t>
            </a:r>
            <a:endParaRPr lang="ru-RU" sz="1000" dirty="0">
              <a:solidFill>
                <a:schemeClr val="tx1"/>
              </a:solidFill>
            </a:endParaRPr>
          </a:p>
        </p:txBody>
      </p:sp>
      <p:sp>
        <p:nvSpPr>
          <p:cNvPr id="8" name="Прямоугольник 7"/>
          <p:cNvSpPr/>
          <p:nvPr/>
        </p:nvSpPr>
        <p:spPr>
          <a:xfrm>
            <a:off x="6643702" y="3500438"/>
            <a:ext cx="2214578" cy="50006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rPr>
              <a:t>Павленко Валентина Васильевна- </a:t>
            </a:r>
          </a:p>
          <a:p>
            <a:pPr algn="ctr"/>
            <a:r>
              <a:rPr lang="ru-RU" sz="1100" dirty="0" smtClean="0">
                <a:solidFill>
                  <a:schemeClr val="tx1"/>
                </a:solidFill>
              </a:rPr>
              <a:t>кладовщик</a:t>
            </a:r>
          </a:p>
          <a:p>
            <a:pPr algn="ctr"/>
            <a:endParaRPr lang="ru-RU" sz="1200" dirty="0">
              <a:solidFill>
                <a:schemeClr val="tx1"/>
              </a:solidFill>
            </a:endParaRPr>
          </a:p>
        </p:txBody>
      </p:sp>
      <p:sp>
        <p:nvSpPr>
          <p:cNvPr id="9" name="Прямоугольник 8"/>
          <p:cNvSpPr/>
          <p:nvPr/>
        </p:nvSpPr>
        <p:spPr>
          <a:xfrm>
            <a:off x="6858016" y="6072206"/>
            <a:ext cx="2071702" cy="42862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solidFill>
                  <a:schemeClr val="tx1"/>
                </a:solidFill>
              </a:rPr>
              <a:t>Попова Анна Дмитриевна-кастелянша</a:t>
            </a:r>
            <a:endParaRPr lang="ru-RU" sz="1050" dirty="0">
              <a:solidFill>
                <a:schemeClr val="tx1"/>
              </a:solidFill>
            </a:endParaRPr>
          </a:p>
        </p:txBody>
      </p:sp>
      <p:pic>
        <p:nvPicPr>
          <p:cNvPr id="5122" name="Picture 2" descr="E:\документы\Мои рисунки\сотруд бухгалтерии.jpg"/>
          <p:cNvPicPr>
            <a:picLocks noChangeAspect="1" noChangeArrowheads="1"/>
          </p:cNvPicPr>
          <p:nvPr/>
        </p:nvPicPr>
        <p:blipFill>
          <a:blip r:embed="rId5"/>
          <a:srcRect/>
          <a:stretch>
            <a:fillRect/>
          </a:stretch>
        </p:blipFill>
        <p:spPr bwMode="auto">
          <a:xfrm>
            <a:off x="3643306" y="3214686"/>
            <a:ext cx="1928826" cy="2357454"/>
          </a:xfrm>
          <a:prstGeom prst="rect">
            <a:avLst/>
          </a:prstGeom>
          <a:noFill/>
        </p:spPr>
      </p:pic>
      <p:sp>
        <p:nvSpPr>
          <p:cNvPr id="11" name="Прямоугольник 10"/>
          <p:cNvSpPr/>
          <p:nvPr/>
        </p:nvSpPr>
        <p:spPr>
          <a:xfrm>
            <a:off x="3571868" y="5643578"/>
            <a:ext cx="2214578" cy="42862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Шевченко Валентина Алексеевна-</a:t>
            </a:r>
          </a:p>
          <a:p>
            <a:pPr algn="ctr"/>
            <a:r>
              <a:rPr lang="ru-RU" sz="1000" dirty="0" smtClean="0">
                <a:solidFill>
                  <a:schemeClr val="tx1"/>
                </a:solidFill>
              </a:rPr>
              <a:t>бухгалтер</a:t>
            </a:r>
          </a:p>
          <a:p>
            <a:pPr algn="ctr"/>
            <a:endParaRPr lang="ru-RU" sz="1200" dirty="0">
              <a:solidFill>
                <a:schemeClr val="tx1"/>
              </a:solidFill>
            </a:endParaRPr>
          </a:p>
        </p:txBody>
      </p:sp>
      <p:pic>
        <p:nvPicPr>
          <p:cNvPr id="1026" name="Picture 2" descr="E:\документы\Мои рисунки\Елисеева 001.jpg"/>
          <p:cNvPicPr>
            <a:picLocks noChangeAspect="1" noChangeArrowheads="1"/>
          </p:cNvPicPr>
          <p:nvPr/>
        </p:nvPicPr>
        <p:blipFill>
          <a:blip r:embed="rId6"/>
          <a:srcRect/>
          <a:stretch>
            <a:fillRect/>
          </a:stretch>
        </p:blipFill>
        <p:spPr bwMode="auto">
          <a:xfrm>
            <a:off x="3714744" y="571480"/>
            <a:ext cx="1571636" cy="1785950"/>
          </a:xfrm>
          <a:prstGeom prst="rect">
            <a:avLst/>
          </a:prstGeom>
          <a:noFill/>
        </p:spPr>
      </p:pic>
      <p:sp>
        <p:nvSpPr>
          <p:cNvPr id="12" name="Прямоугольник 11"/>
          <p:cNvSpPr/>
          <p:nvPr/>
        </p:nvSpPr>
        <p:spPr>
          <a:xfrm>
            <a:off x="3714744" y="2428868"/>
            <a:ext cx="2133616" cy="42862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err="1" smtClean="0">
                <a:solidFill>
                  <a:schemeClr val="tx1"/>
                </a:solidFill>
              </a:rPr>
              <a:t>Образумова</a:t>
            </a:r>
            <a:r>
              <a:rPr lang="ru-RU" sz="1000" dirty="0" smtClean="0">
                <a:solidFill>
                  <a:schemeClr val="tx1"/>
                </a:solidFill>
              </a:rPr>
              <a:t> Варвара Гавриловна -</a:t>
            </a:r>
          </a:p>
          <a:p>
            <a:pPr algn="ctr"/>
            <a:r>
              <a:rPr lang="ru-RU" sz="1000" dirty="0" smtClean="0">
                <a:solidFill>
                  <a:schemeClr val="tx1"/>
                </a:solidFill>
              </a:rPr>
              <a:t>бухгалтер</a:t>
            </a:r>
          </a:p>
          <a:p>
            <a:pPr algn="ctr"/>
            <a:endParaRPr lang="ru-RU" sz="12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071538" y="214290"/>
            <a:ext cx="7358114" cy="1000132"/>
          </a:xfrm>
        </p:spPr>
        <p:txBody>
          <a:bodyPr>
            <a:normAutofit/>
          </a:bodyPr>
          <a:lstStyle/>
          <a:p>
            <a:pPr algn="l"/>
            <a:r>
              <a:rPr lang="ru-RU" sz="1200" dirty="0" smtClean="0"/>
              <a:t>Детский сад – это содружество детей и взрослых. В нем хорошо и уютно каждому .Авторитет детского сада зарабатывался честным трудом , заботой о детях, культурой обращения с родителями, красотой и уютом помещений детского сада. Высококвалифицированные, грамотные, добросовестные, честные  работники  внесли большой вклад в процветании детского сада , проработав в нем более 30 лет и продолжая работать.</a:t>
            </a:r>
            <a:endParaRPr lang="ru-RU" sz="1200" dirty="0"/>
          </a:p>
        </p:txBody>
      </p:sp>
      <p:pic>
        <p:nvPicPr>
          <p:cNvPr id="2051" name="Picture 3" descr="E:\документы\Мои рисунки\13DS7  17.jpg"/>
          <p:cNvPicPr>
            <a:picLocks noChangeAspect="1" noChangeArrowheads="1"/>
          </p:cNvPicPr>
          <p:nvPr/>
        </p:nvPicPr>
        <p:blipFill>
          <a:blip r:embed="rId2" cstate="print"/>
          <a:srcRect/>
          <a:stretch>
            <a:fillRect/>
          </a:stretch>
        </p:blipFill>
        <p:spPr bwMode="auto">
          <a:xfrm>
            <a:off x="3786182" y="2000240"/>
            <a:ext cx="1071570" cy="1357322"/>
          </a:xfrm>
          <a:prstGeom prst="rect">
            <a:avLst/>
          </a:prstGeom>
          <a:noFill/>
        </p:spPr>
      </p:pic>
      <p:pic>
        <p:nvPicPr>
          <p:cNvPr id="2052" name="Picture 4" descr="E:\документы\Мои рисунки\P1000103.JPG"/>
          <p:cNvPicPr>
            <a:picLocks noChangeAspect="1" noChangeArrowheads="1"/>
          </p:cNvPicPr>
          <p:nvPr/>
        </p:nvPicPr>
        <p:blipFill>
          <a:blip r:embed="rId3"/>
          <a:srcRect/>
          <a:stretch>
            <a:fillRect/>
          </a:stretch>
        </p:blipFill>
        <p:spPr bwMode="auto">
          <a:xfrm>
            <a:off x="7000892" y="1500174"/>
            <a:ext cx="1285884" cy="1569955"/>
          </a:xfrm>
          <a:prstGeom prst="rect">
            <a:avLst/>
          </a:prstGeom>
          <a:noFill/>
        </p:spPr>
      </p:pic>
      <p:sp>
        <p:nvSpPr>
          <p:cNvPr id="10" name="Прямоугольник 9"/>
          <p:cNvSpPr/>
          <p:nvPr/>
        </p:nvSpPr>
        <p:spPr>
          <a:xfrm>
            <a:off x="857225" y="2714620"/>
            <a:ext cx="1357322" cy="2857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chemeClr val="tx1"/>
                </a:solidFill>
              </a:rPr>
              <a:t>Баранова Валентина </a:t>
            </a:r>
          </a:p>
          <a:p>
            <a:pPr algn="ctr"/>
            <a:r>
              <a:rPr lang="ru-RU" sz="900" dirty="0" smtClean="0">
                <a:solidFill>
                  <a:schemeClr val="tx1"/>
                </a:solidFill>
              </a:rPr>
              <a:t>Андреевна</a:t>
            </a:r>
            <a:endParaRPr lang="ru-RU" sz="900" dirty="0">
              <a:solidFill>
                <a:schemeClr val="tx1"/>
              </a:solidFill>
            </a:endParaRPr>
          </a:p>
        </p:txBody>
      </p:sp>
      <p:sp>
        <p:nvSpPr>
          <p:cNvPr id="11" name="Прямоугольник 10"/>
          <p:cNvSpPr/>
          <p:nvPr/>
        </p:nvSpPr>
        <p:spPr>
          <a:xfrm>
            <a:off x="3286116" y="1500174"/>
            <a:ext cx="1214446" cy="2857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Педагоги</a:t>
            </a:r>
            <a:endParaRPr lang="ru-RU" sz="1000" dirty="0">
              <a:solidFill>
                <a:schemeClr val="tx1"/>
              </a:solidFill>
            </a:endParaRPr>
          </a:p>
        </p:txBody>
      </p:sp>
      <p:sp>
        <p:nvSpPr>
          <p:cNvPr id="12" name="Прямоугольник 11"/>
          <p:cNvSpPr/>
          <p:nvPr/>
        </p:nvSpPr>
        <p:spPr>
          <a:xfrm>
            <a:off x="7000892" y="3143248"/>
            <a:ext cx="1714512" cy="2857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chemeClr val="tx1"/>
                </a:solidFill>
              </a:rPr>
              <a:t>Федченко Вера </a:t>
            </a:r>
          </a:p>
          <a:p>
            <a:pPr algn="ctr"/>
            <a:r>
              <a:rPr lang="ru-RU" sz="900" dirty="0" smtClean="0">
                <a:solidFill>
                  <a:schemeClr val="tx1"/>
                </a:solidFill>
              </a:rPr>
              <a:t>Викторовна</a:t>
            </a:r>
            <a:endParaRPr lang="ru-RU" sz="900" dirty="0">
              <a:solidFill>
                <a:schemeClr val="tx1"/>
              </a:solidFill>
            </a:endParaRPr>
          </a:p>
        </p:txBody>
      </p:sp>
      <p:sp>
        <p:nvSpPr>
          <p:cNvPr id="15" name="Прямоугольник 14"/>
          <p:cNvSpPr/>
          <p:nvPr/>
        </p:nvSpPr>
        <p:spPr>
          <a:xfrm rot="10406021" flipV="1">
            <a:off x="548551" y="5146078"/>
            <a:ext cx="1357322" cy="29276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chemeClr val="tx1"/>
                </a:solidFill>
              </a:rPr>
              <a:t>Калачева Антонина Александровна</a:t>
            </a:r>
            <a:endParaRPr lang="ru-RU" sz="900" dirty="0">
              <a:solidFill>
                <a:schemeClr val="tx1"/>
              </a:solidFill>
            </a:endParaRPr>
          </a:p>
        </p:txBody>
      </p:sp>
      <p:sp>
        <p:nvSpPr>
          <p:cNvPr id="16" name="Прямоугольник 15"/>
          <p:cNvSpPr/>
          <p:nvPr/>
        </p:nvSpPr>
        <p:spPr>
          <a:xfrm rot="457640">
            <a:off x="4466068" y="4305808"/>
            <a:ext cx="1836295" cy="3132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err="1" smtClean="0">
                <a:solidFill>
                  <a:schemeClr val="tx1"/>
                </a:solidFill>
              </a:rPr>
              <a:t>Ракитянская</a:t>
            </a:r>
            <a:r>
              <a:rPr lang="ru-RU" sz="900" dirty="0" smtClean="0">
                <a:solidFill>
                  <a:schemeClr val="tx1"/>
                </a:solidFill>
              </a:rPr>
              <a:t> Людмила Николаевна</a:t>
            </a:r>
            <a:endParaRPr lang="ru-RU" sz="900" dirty="0">
              <a:solidFill>
                <a:schemeClr val="tx1"/>
              </a:solidFill>
            </a:endParaRPr>
          </a:p>
        </p:txBody>
      </p:sp>
      <p:pic>
        <p:nvPicPr>
          <p:cNvPr id="2056" name="Picture 8" descr="E:\документы\Мои рисунки\Ефременко.jpg"/>
          <p:cNvPicPr>
            <a:picLocks noChangeAspect="1" noChangeArrowheads="1"/>
          </p:cNvPicPr>
          <p:nvPr/>
        </p:nvPicPr>
        <p:blipFill>
          <a:blip r:embed="rId4"/>
          <a:srcRect/>
          <a:stretch>
            <a:fillRect/>
          </a:stretch>
        </p:blipFill>
        <p:spPr bwMode="auto">
          <a:xfrm rot="21041313">
            <a:off x="2236348" y="3073963"/>
            <a:ext cx="1010204" cy="1234789"/>
          </a:xfrm>
          <a:prstGeom prst="rect">
            <a:avLst/>
          </a:prstGeom>
          <a:noFill/>
        </p:spPr>
      </p:pic>
      <p:sp>
        <p:nvSpPr>
          <p:cNvPr id="21" name="Прямоугольник 20"/>
          <p:cNvSpPr/>
          <p:nvPr/>
        </p:nvSpPr>
        <p:spPr>
          <a:xfrm rot="21051368">
            <a:off x="2312266" y="4534874"/>
            <a:ext cx="1410600" cy="40047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err="1" smtClean="0">
                <a:solidFill>
                  <a:schemeClr val="tx1"/>
                </a:solidFill>
              </a:rPr>
              <a:t>Ефременко</a:t>
            </a:r>
            <a:r>
              <a:rPr lang="ru-RU" sz="900" dirty="0" smtClean="0">
                <a:solidFill>
                  <a:schemeClr val="tx1"/>
                </a:solidFill>
              </a:rPr>
              <a:t> Любовь </a:t>
            </a:r>
          </a:p>
          <a:p>
            <a:pPr algn="ctr"/>
            <a:r>
              <a:rPr lang="ru-RU" sz="900" dirty="0" smtClean="0">
                <a:solidFill>
                  <a:schemeClr val="tx1"/>
                </a:solidFill>
              </a:rPr>
              <a:t>Стефановна</a:t>
            </a:r>
            <a:endParaRPr lang="ru-RU" sz="900" dirty="0">
              <a:solidFill>
                <a:schemeClr val="tx1"/>
              </a:solidFill>
            </a:endParaRPr>
          </a:p>
        </p:txBody>
      </p:sp>
      <p:pic>
        <p:nvPicPr>
          <p:cNvPr id="2057" name="Picture 9" descr="E:\документы\Мои рисунки\Баранова 001.jpg"/>
          <p:cNvPicPr>
            <a:picLocks noChangeAspect="1" noChangeArrowheads="1"/>
          </p:cNvPicPr>
          <p:nvPr/>
        </p:nvPicPr>
        <p:blipFill>
          <a:blip r:embed="rId5"/>
          <a:srcRect/>
          <a:stretch>
            <a:fillRect/>
          </a:stretch>
        </p:blipFill>
        <p:spPr bwMode="auto">
          <a:xfrm>
            <a:off x="714348" y="1357298"/>
            <a:ext cx="1143008" cy="1316376"/>
          </a:xfrm>
          <a:prstGeom prst="rect">
            <a:avLst/>
          </a:prstGeom>
          <a:noFill/>
        </p:spPr>
      </p:pic>
      <p:pic>
        <p:nvPicPr>
          <p:cNvPr id="2058" name="Picture 10" descr="E:\документы\Мои рисунки\ракитянская.jpg"/>
          <p:cNvPicPr>
            <a:picLocks noChangeAspect="1" noChangeArrowheads="1"/>
          </p:cNvPicPr>
          <p:nvPr/>
        </p:nvPicPr>
        <p:blipFill>
          <a:blip r:embed="rId6"/>
          <a:srcRect/>
          <a:stretch>
            <a:fillRect/>
          </a:stretch>
        </p:blipFill>
        <p:spPr bwMode="auto">
          <a:xfrm rot="657492">
            <a:off x="5152858" y="2594949"/>
            <a:ext cx="1160042" cy="1712897"/>
          </a:xfrm>
          <a:prstGeom prst="rect">
            <a:avLst/>
          </a:prstGeom>
          <a:noFill/>
        </p:spPr>
      </p:pic>
      <p:pic>
        <p:nvPicPr>
          <p:cNvPr id="2059" name="Picture 11" descr="E:\документы\Мои рисунки\Щербак.jpg"/>
          <p:cNvPicPr>
            <a:picLocks noChangeAspect="1" noChangeArrowheads="1"/>
          </p:cNvPicPr>
          <p:nvPr/>
        </p:nvPicPr>
        <p:blipFill>
          <a:blip r:embed="rId7"/>
          <a:srcRect/>
          <a:stretch>
            <a:fillRect/>
          </a:stretch>
        </p:blipFill>
        <p:spPr bwMode="auto">
          <a:xfrm rot="1024644">
            <a:off x="7034870" y="3693652"/>
            <a:ext cx="1108238" cy="1857388"/>
          </a:xfrm>
          <a:prstGeom prst="rect">
            <a:avLst/>
          </a:prstGeom>
          <a:noFill/>
        </p:spPr>
      </p:pic>
      <p:sp>
        <p:nvSpPr>
          <p:cNvPr id="25" name="Прямоугольник 24"/>
          <p:cNvSpPr/>
          <p:nvPr/>
        </p:nvSpPr>
        <p:spPr>
          <a:xfrm rot="858950" flipH="1">
            <a:off x="6243442" y="5418476"/>
            <a:ext cx="1680370" cy="28439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Щербак Елена Петровна</a:t>
            </a:r>
            <a:endParaRPr lang="ru-RU" sz="1000" dirty="0">
              <a:solidFill>
                <a:schemeClr val="tx1"/>
              </a:solidFill>
            </a:endParaRPr>
          </a:p>
        </p:txBody>
      </p:sp>
      <p:pic>
        <p:nvPicPr>
          <p:cNvPr id="1026" name="Picture 2" descr="E:\документы\Мои рисунки\Калачева 001.jpg"/>
          <p:cNvPicPr>
            <a:picLocks noChangeAspect="1" noChangeArrowheads="1"/>
          </p:cNvPicPr>
          <p:nvPr/>
        </p:nvPicPr>
        <p:blipFill>
          <a:blip r:embed="rId8"/>
          <a:srcRect/>
          <a:stretch>
            <a:fillRect/>
          </a:stretch>
        </p:blipFill>
        <p:spPr bwMode="auto">
          <a:xfrm rot="21105825">
            <a:off x="442982" y="3485937"/>
            <a:ext cx="1002390" cy="1617031"/>
          </a:xfrm>
          <a:prstGeom prst="rect">
            <a:avLst/>
          </a:prstGeom>
          <a:noFill/>
        </p:spPr>
      </p:pic>
      <p:sp>
        <p:nvSpPr>
          <p:cNvPr id="19" name="Прямоугольник 18"/>
          <p:cNvSpPr/>
          <p:nvPr/>
        </p:nvSpPr>
        <p:spPr>
          <a:xfrm>
            <a:off x="2857488" y="5357826"/>
            <a:ext cx="1214446" cy="42862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ru-RU" sz="900" dirty="0" err="1" smtClean="0">
                <a:solidFill>
                  <a:schemeClr val="tx1"/>
                </a:solidFill>
              </a:rPr>
              <a:t>Потапенко</a:t>
            </a:r>
            <a:r>
              <a:rPr lang="ru-RU" sz="900" dirty="0" smtClean="0">
                <a:solidFill>
                  <a:schemeClr val="tx1"/>
                </a:solidFill>
              </a:rPr>
              <a:t> Ирина Юрьевна</a:t>
            </a:r>
            <a:endParaRPr lang="ru-RU" sz="900" dirty="0">
              <a:solidFill>
                <a:schemeClr val="tx1"/>
              </a:solidFill>
            </a:endParaRPr>
          </a:p>
        </p:txBody>
      </p:sp>
      <p:sp>
        <p:nvSpPr>
          <p:cNvPr id="20" name="Прямоугольник 19"/>
          <p:cNvSpPr/>
          <p:nvPr/>
        </p:nvSpPr>
        <p:spPr>
          <a:xfrm>
            <a:off x="3571868" y="3357562"/>
            <a:ext cx="1285884" cy="50006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chemeClr val="tx1"/>
                </a:solidFill>
              </a:rPr>
              <a:t>Селина Надежда Николаевна</a:t>
            </a:r>
            <a:endParaRPr lang="ru-RU" sz="9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143240" y="928670"/>
            <a:ext cx="3286148" cy="285753"/>
          </a:xfrm>
        </p:spPr>
        <p:txBody>
          <a:bodyPr>
            <a:normAutofit fontScale="90000"/>
          </a:bodyPr>
          <a:lstStyle/>
          <a:p>
            <a:r>
              <a:rPr lang="ru-RU" sz="1400" dirty="0" smtClean="0"/>
              <a:t>Обслуживающий персонал</a:t>
            </a:r>
            <a:endParaRPr lang="ru-RU" sz="1400" dirty="0"/>
          </a:p>
        </p:txBody>
      </p:sp>
      <p:sp>
        <p:nvSpPr>
          <p:cNvPr id="7" name="Прямоугольник 6"/>
          <p:cNvSpPr/>
          <p:nvPr/>
        </p:nvSpPr>
        <p:spPr>
          <a:xfrm>
            <a:off x="857224" y="4143380"/>
            <a:ext cx="2000264" cy="92869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err="1" smtClean="0">
                <a:solidFill>
                  <a:schemeClr val="tx1"/>
                </a:solidFill>
              </a:rPr>
              <a:t>Венкова</a:t>
            </a:r>
            <a:r>
              <a:rPr lang="ru-RU" sz="900" dirty="0" smtClean="0">
                <a:solidFill>
                  <a:schemeClr val="tx1"/>
                </a:solidFill>
              </a:rPr>
              <a:t> Алла Ивановна- завхоз. Все хозяйство детского сада находится в ее ведении. Работает в детском саду с 1976 г. и по сегодняшний день.</a:t>
            </a:r>
            <a:endParaRPr lang="ru-RU" sz="900" dirty="0">
              <a:solidFill>
                <a:schemeClr val="tx1"/>
              </a:solidFill>
            </a:endParaRPr>
          </a:p>
        </p:txBody>
      </p:sp>
      <p:sp>
        <p:nvSpPr>
          <p:cNvPr id="11" name="Прямоугольник 10"/>
          <p:cNvSpPr/>
          <p:nvPr/>
        </p:nvSpPr>
        <p:spPr>
          <a:xfrm>
            <a:off x="3286116" y="857232"/>
            <a:ext cx="2500330" cy="7143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Обслуживающий персонал</a:t>
            </a:r>
            <a:endParaRPr lang="ru-RU" dirty="0">
              <a:solidFill>
                <a:schemeClr val="tx1"/>
              </a:solidFill>
            </a:endParaRPr>
          </a:p>
        </p:txBody>
      </p:sp>
      <p:pic>
        <p:nvPicPr>
          <p:cNvPr id="3077" name="Picture 5" descr="E:\документы\Мои рисунки\Каун.jpg"/>
          <p:cNvPicPr>
            <a:picLocks noChangeAspect="1" noChangeArrowheads="1"/>
          </p:cNvPicPr>
          <p:nvPr/>
        </p:nvPicPr>
        <p:blipFill>
          <a:blip r:embed="rId2"/>
          <a:srcRect/>
          <a:stretch>
            <a:fillRect/>
          </a:stretch>
        </p:blipFill>
        <p:spPr bwMode="auto">
          <a:xfrm>
            <a:off x="6858016" y="2786058"/>
            <a:ext cx="1785950" cy="2716213"/>
          </a:xfrm>
          <a:prstGeom prst="rect">
            <a:avLst/>
          </a:prstGeom>
          <a:noFill/>
        </p:spPr>
      </p:pic>
      <p:sp>
        <p:nvSpPr>
          <p:cNvPr id="13" name="Прямоугольник 12"/>
          <p:cNvSpPr/>
          <p:nvPr/>
        </p:nvSpPr>
        <p:spPr>
          <a:xfrm>
            <a:off x="6643702" y="2000240"/>
            <a:ext cx="2214578" cy="7143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err="1" smtClean="0">
                <a:solidFill>
                  <a:schemeClr val="tx1"/>
                </a:solidFill>
              </a:rPr>
              <a:t>Каун</a:t>
            </a:r>
            <a:r>
              <a:rPr lang="ru-RU" sz="900" dirty="0" smtClean="0">
                <a:solidFill>
                  <a:schemeClr val="tx1"/>
                </a:solidFill>
              </a:rPr>
              <a:t> Любовь Владимировна – помощник воспитателя. Она создает  уют и красоту в каждом уголке  группы.</a:t>
            </a:r>
          </a:p>
          <a:p>
            <a:pPr algn="ctr"/>
            <a:r>
              <a:rPr lang="ru-RU" sz="900" dirty="0" smtClean="0">
                <a:solidFill>
                  <a:schemeClr val="tx1"/>
                </a:solidFill>
              </a:rPr>
              <a:t> Работает в детском саду с 1981 г.</a:t>
            </a:r>
            <a:r>
              <a:rPr lang="ru-RU" sz="900" dirty="0" smtClean="0"/>
              <a:t> </a:t>
            </a:r>
            <a:r>
              <a:rPr lang="ru-RU" sz="900" dirty="0" smtClean="0">
                <a:solidFill>
                  <a:schemeClr val="tx1"/>
                </a:solidFill>
              </a:rPr>
              <a:t>и по сегодняшний день</a:t>
            </a:r>
            <a:endParaRPr lang="ru-RU" sz="900" dirty="0">
              <a:solidFill>
                <a:schemeClr val="tx1"/>
              </a:solidFill>
            </a:endParaRPr>
          </a:p>
        </p:txBody>
      </p:sp>
      <p:pic>
        <p:nvPicPr>
          <p:cNvPr id="1026" name="Picture 2" descr="E:\документы\Мои рисунки\img017.jpg"/>
          <p:cNvPicPr>
            <a:picLocks noChangeAspect="1" noChangeArrowheads="1"/>
          </p:cNvPicPr>
          <p:nvPr/>
        </p:nvPicPr>
        <p:blipFill>
          <a:blip r:embed="rId3"/>
          <a:srcRect/>
          <a:stretch>
            <a:fillRect/>
          </a:stretch>
        </p:blipFill>
        <p:spPr bwMode="auto">
          <a:xfrm>
            <a:off x="928662" y="1428736"/>
            <a:ext cx="1643074" cy="2571768"/>
          </a:xfrm>
          <a:prstGeom prst="rect">
            <a:avLst/>
          </a:prstGeom>
          <a:noFill/>
        </p:spPr>
      </p:pic>
      <p:pic>
        <p:nvPicPr>
          <p:cNvPr id="1027" name="Picture 3" descr="E:\документы\Мои рисунки\Копия (2) Панина.jpg"/>
          <p:cNvPicPr>
            <a:picLocks noChangeAspect="1" noChangeArrowheads="1"/>
          </p:cNvPicPr>
          <p:nvPr/>
        </p:nvPicPr>
        <p:blipFill>
          <a:blip r:embed="rId4"/>
          <a:srcRect/>
          <a:stretch>
            <a:fillRect/>
          </a:stretch>
        </p:blipFill>
        <p:spPr bwMode="auto">
          <a:xfrm>
            <a:off x="4071935" y="2071678"/>
            <a:ext cx="1428760" cy="2000264"/>
          </a:xfrm>
          <a:prstGeom prst="rect">
            <a:avLst/>
          </a:prstGeom>
          <a:noFill/>
        </p:spPr>
      </p:pic>
      <p:sp>
        <p:nvSpPr>
          <p:cNvPr id="10" name="Прямоугольник 9"/>
          <p:cNvSpPr/>
          <p:nvPr/>
        </p:nvSpPr>
        <p:spPr>
          <a:xfrm>
            <a:off x="3786182" y="4143380"/>
            <a:ext cx="2000264" cy="12144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rPr>
              <a:t>Лаптева  Татьяна Григорьевна – кастелянша</a:t>
            </a:r>
            <a:r>
              <a:rPr lang="ru-RU" sz="1200" dirty="0" smtClean="0">
                <a:solidFill>
                  <a:schemeClr val="tx1"/>
                </a:solidFill>
              </a:rPr>
              <a:t>.</a:t>
            </a:r>
            <a:r>
              <a:rPr lang="ru-RU" sz="1200" dirty="0" smtClean="0"/>
              <a:t> </a:t>
            </a:r>
            <a:r>
              <a:rPr lang="ru-RU" sz="800" dirty="0" smtClean="0">
                <a:solidFill>
                  <a:schemeClr val="tx1"/>
                </a:solidFill>
              </a:rPr>
              <a:t>Она шьёт красивые костюмы и декорации на праздники и мероприятия, в которых активно принимают участие и дети и педагоги. Работает в детском саду с 1984 г.</a:t>
            </a:r>
            <a:r>
              <a:rPr lang="ru-RU" sz="800" dirty="0" smtClean="0"/>
              <a:t> </a:t>
            </a:r>
            <a:r>
              <a:rPr lang="ru-RU" sz="800" dirty="0" smtClean="0">
                <a:solidFill>
                  <a:schemeClr val="tx1"/>
                </a:solidFill>
              </a:rPr>
              <a:t>и по сегодняшний день</a:t>
            </a:r>
            <a:endParaRPr lang="ru-RU" sz="800"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642938"/>
            <a:ext cx="8229600" cy="2286000"/>
          </a:xfrm>
        </p:spPr>
        <p:txBody>
          <a:bodyPr>
            <a:normAutofit/>
          </a:bodyPr>
          <a:lstStyle/>
          <a:p>
            <a:r>
              <a:rPr lang="ru-RU" sz="1000" dirty="0" smtClean="0"/>
              <a:t/>
            </a:r>
            <a:br>
              <a:rPr lang="ru-RU" sz="1000" dirty="0" smtClean="0"/>
            </a:br>
            <a:endParaRPr lang="ru-RU" sz="1000" dirty="0"/>
          </a:p>
        </p:txBody>
      </p:sp>
      <p:pic>
        <p:nvPicPr>
          <p:cNvPr id="3" name="Picture 2" descr="E:\ФОТО\под выдачу земли.jpg"/>
          <p:cNvPicPr>
            <a:picLocks noGrp="1" noChangeAspect="1" noChangeArrowheads="1"/>
          </p:cNvPicPr>
          <p:nvPr>
            <p:ph sz="half" idx="4294967295"/>
          </p:nvPr>
        </p:nvPicPr>
        <p:blipFill>
          <a:blip r:embed="rId3" cstate="print"/>
          <a:srcRect/>
          <a:stretch>
            <a:fillRect/>
          </a:stretch>
        </p:blipFill>
        <p:spPr bwMode="auto">
          <a:xfrm>
            <a:off x="5857884" y="3214686"/>
            <a:ext cx="2428875" cy="2857500"/>
          </a:xfrm>
          <a:prstGeom prst="rect">
            <a:avLst/>
          </a:prstGeom>
          <a:noFill/>
        </p:spPr>
      </p:pic>
      <p:pic>
        <p:nvPicPr>
          <p:cNvPr id="1026" name="Picture 2" descr="E:\Загрузки из Интернета\Советы логопеда. _ Главная _ МДОУ 'Детский сад общеразвивающего вида №13 г.Шебекино'_files\33.jpg"/>
          <p:cNvPicPr>
            <a:picLocks noChangeAspect="1" noChangeArrowheads="1"/>
          </p:cNvPicPr>
          <p:nvPr/>
        </p:nvPicPr>
        <p:blipFill>
          <a:blip r:embed="rId4"/>
          <a:srcRect/>
          <a:stretch>
            <a:fillRect/>
          </a:stretch>
        </p:blipFill>
        <p:spPr bwMode="auto">
          <a:xfrm>
            <a:off x="714348" y="3214686"/>
            <a:ext cx="4286280" cy="3143272"/>
          </a:xfrm>
          <a:prstGeom prst="rect">
            <a:avLst/>
          </a:prstGeom>
          <a:noFill/>
        </p:spPr>
      </p:pic>
      <p:sp>
        <p:nvSpPr>
          <p:cNvPr id="10" name="Прямоугольник 9"/>
          <p:cNvSpPr/>
          <p:nvPr/>
        </p:nvSpPr>
        <p:spPr>
          <a:xfrm>
            <a:off x="642910" y="785795"/>
            <a:ext cx="7715304" cy="2400657"/>
          </a:xfrm>
          <a:prstGeom prst="rect">
            <a:avLst/>
          </a:prstGeom>
        </p:spPr>
        <p:txBody>
          <a:bodyPr wrap="square">
            <a:spAutoFit/>
          </a:bodyPr>
          <a:lstStyle/>
          <a:p>
            <a:endParaRPr lang="ru-RU" sz="1000" dirty="0" smtClean="0"/>
          </a:p>
          <a:p>
            <a:r>
              <a:rPr lang="ru-RU" sz="1400" dirty="0" smtClean="0"/>
              <a:t>В 1981 году построено и введено в эксплуатацию  второе здание детского сада на 140 мест, соединенное со старым зданием  теплым коридором. В этом же году детский сад </a:t>
            </a:r>
            <a:r>
              <a:rPr lang="ru-RU" sz="1400" dirty="0" err="1" smtClean="0"/>
              <a:t>Шебекинского</a:t>
            </a:r>
            <a:r>
              <a:rPr lang="ru-RU" sz="1400" dirty="0" smtClean="0"/>
              <a:t>  </a:t>
            </a:r>
            <a:r>
              <a:rPr lang="ru-RU" sz="1400" dirty="0" err="1" smtClean="0"/>
              <a:t>машзавода</a:t>
            </a:r>
            <a:r>
              <a:rPr lang="ru-RU" sz="1400" dirty="0" smtClean="0"/>
              <a:t> был переименован в ясли – сад «Солнышко» </a:t>
            </a:r>
            <a:r>
              <a:rPr lang="ru-RU" sz="1400" dirty="0" err="1" smtClean="0"/>
              <a:t>Шебекинского</a:t>
            </a:r>
            <a:r>
              <a:rPr lang="ru-RU" sz="1400" dirty="0" smtClean="0"/>
              <a:t> машиностроительного завода.</a:t>
            </a:r>
            <a:r>
              <a:rPr lang="ru-RU" sz="1400" b="1" dirty="0" smtClean="0"/>
              <a:t> </a:t>
            </a:r>
            <a:r>
              <a:rPr lang="ru-RU" sz="1400" dirty="0" smtClean="0"/>
              <a:t>С большим энтузиазмом и творчеством принялся коллектив за подготовку детского сада к принятию детей. Сами расставляли  мебель, шили шторы, изготавливали дидактический и раздаточный материал для занятий, сажали комнатные растения, озеленяли участки: рассадили фруктовые деревья, березы, много многолетних цветов, посеяли газоны. С помощью завода  физкультурную площадку,  сделали атрибуты к ролевым играм: машины, пароходы,  лавочки, столы и т.д. </a:t>
            </a:r>
            <a:br>
              <a:rPr lang="ru-RU" sz="1400" dirty="0" smtClean="0"/>
            </a:br>
            <a:r>
              <a:rPr lang="ru-RU" sz="1400" dirty="0" smtClean="0"/>
              <a:t>      </a:t>
            </a:r>
            <a:endParaRPr lang="ru-RU"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571480"/>
            <a:ext cx="7858180" cy="5632311"/>
          </a:xfrm>
          <a:prstGeom prst="rect">
            <a:avLst/>
          </a:prstGeom>
        </p:spPr>
        <p:txBody>
          <a:bodyPr wrap="square">
            <a:spAutoFit/>
          </a:bodyPr>
          <a:lstStyle/>
          <a:p>
            <a:pPr algn="just"/>
            <a:r>
              <a:rPr lang="ru-RU" sz="1400" dirty="0" smtClean="0"/>
              <a:t> </a:t>
            </a:r>
            <a:r>
              <a:rPr lang="ru-RU" dirty="0" smtClean="0"/>
              <a:t>С первых лет своего существования наш педагогический коллектив зарекомендовал себя творческим, развивающимся. Много интересных мероприятий было проведено на базе детского сада «Солнышко». </a:t>
            </a:r>
            <a:br>
              <a:rPr lang="ru-RU" dirty="0" smtClean="0"/>
            </a:br>
            <a:r>
              <a:rPr lang="ru-RU" dirty="0" smtClean="0"/>
              <a:t>Заведующие Рыжкова Л.Н. , а в последствии и Селина Н.Н. обладали умением не только видеть перспективу развития своего учреждения, но и организаторскими способностями для осуществления задуманного. </a:t>
            </a:r>
            <a:br>
              <a:rPr lang="ru-RU" dirty="0" smtClean="0"/>
            </a:br>
            <a:r>
              <a:rPr lang="ru-RU" dirty="0" smtClean="0"/>
              <a:t>В начале перестройки все хотели работать по-новому, что-то изменить на своем рабочем месте.  Наше дошкольное учреждение не исключение: открылись в детском саду кабинет экология, мини – музей «русская изба», начала работать математическая игротека, оборудованы кабинеты психолога  и логопеда .Осваивать новые направления работы стало традицией нашего учреждения. Педагоги детского сада не раз  принимали  участие в  районных семинарах, методических объединениях, знакомились с опытом работы педагогов-новаторов и использовали их опыт в работе с детьми.</a:t>
            </a:r>
            <a:br>
              <a:rPr lang="ru-RU" dirty="0" smtClean="0"/>
            </a:br>
            <a:r>
              <a:rPr lang="ru-RU" dirty="0" smtClean="0"/>
              <a:t>     </a:t>
            </a:r>
            <a:r>
              <a:rPr lang="ru-RU" dirty="0" smtClean="0">
                <a:latin typeface="+mj-lt"/>
              </a:rPr>
              <a:t>В самый трудный период перестройки активность администрации и стойкость коллектива позволили нам  не только сохранить свой детский сад, но и воспитать достойных педагогов .</a:t>
            </a:r>
            <a:r>
              <a:rPr lang="ru-RU" dirty="0" smtClean="0"/>
              <a:t> Педагогическая база детского сада  - это квалифицированные специалисты, проработавшие здесь более 25 лет , </a:t>
            </a:r>
            <a:r>
              <a:rPr lang="ru-RU" dirty="0" smtClean="0">
                <a:latin typeface="+mj-lt"/>
              </a:rPr>
              <a:t>таких как :Гончарова Валентина Васильевна.</a:t>
            </a:r>
            <a:r>
              <a:rPr lang="ru-RU" dirty="0" smtClean="0">
                <a:latin typeface="+mj-lt"/>
                <a:cs typeface="Times New Roman" pitchFamily="18" charset="0"/>
              </a:rPr>
              <a:t> Она н</a:t>
            </a:r>
            <a:r>
              <a:rPr lang="ru-RU" dirty="0" smtClean="0">
                <a:latin typeface="+mj-lt"/>
                <a:ea typeface="Cambria Math" pitchFamily="18" charset="0"/>
                <a:cs typeface="Times New Roman" pitchFamily="18" charset="0"/>
              </a:rPr>
              <a:t>аграждена знаком «За заслуги перед </a:t>
            </a:r>
            <a:r>
              <a:rPr lang="ru-RU" dirty="0" err="1" smtClean="0">
                <a:latin typeface="+mj-lt"/>
                <a:ea typeface="Cambria Math" pitchFamily="18" charset="0"/>
                <a:cs typeface="Times New Roman" pitchFamily="18" charset="0"/>
              </a:rPr>
              <a:t>Шебекинским</a:t>
            </a:r>
            <a:r>
              <a:rPr lang="ru-RU" dirty="0" smtClean="0">
                <a:latin typeface="+mj-lt"/>
                <a:ea typeface="Cambria Math" pitchFamily="18" charset="0"/>
                <a:cs typeface="Times New Roman" pitchFamily="18" charset="0"/>
              </a:rPr>
              <a:t> районом».</a:t>
            </a:r>
            <a:r>
              <a:rPr lang="ru-RU" dirty="0" smtClean="0"/>
              <a:t> </a:t>
            </a:r>
            <a:endParaRPr lang="ru-RU" dirty="0">
              <a:latin typeface="+mj-lt"/>
              <a:ea typeface="Cambria Math"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785786" y="571480"/>
            <a:ext cx="7901014" cy="1214446"/>
          </a:xfrm>
        </p:spPr>
        <p:txBody>
          <a:bodyPr>
            <a:noAutofit/>
          </a:bodyPr>
          <a:lstStyle/>
          <a:p>
            <a:r>
              <a:rPr lang="ru-RU" sz="1600" dirty="0" smtClean="0">
                <a:latin typeface="Times New Roman" pitchFamily="18" charset="0"/>
                <a:cs typeface="Times New Roman" pitchFamily="18" charset="0"/>
              </a:rPr>
              <a:t>Гончарова Валентина Васильевна.</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Работала в детском саду воспитателем с 1983 г. по 2011г. Награждена знаком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«За заслуги перед </a:t>
            </a:r>
            <a:r>
              <a:rPr lang="ru-RU" sz="1600" dirty="0" err="1" smtClean="0">
                <a:latin typeface="Times New Roman" pitchFamily="18" charset="0"/>
                <a:cs typeface="Times New Roman" pitchFamily="18" charset="0"/>
              </a:rPr>
              <a:t>Шебекинским</a:t>
            </a:r>
            <a:r>
              <a:rPr lang="ru-RU" sz="1600" dirty="0" smtClean="0">
                <a:latin typeface="Times New Roman" pitchFamily="18" charset="0"/>
                <a:cs typeface="Times New Roman" pitchFamily="18" charset="0"/>
              </a:rPr>
              <a:t> районом» в 2004 г.</a:t>
            </a:r>
            <a:br>
              <a:rPr lang="ru-RU" sz="1600" dirty="0" smtClean="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pic>
        <p:nvPicPr>
          <p:cNvPr id="10242" name="Picture 2" descr="E:\документы\Мои рисунки\гончарова.jpg"/>
          <p:cNvPicPr>
            <a:picLocks noGrp="1" noChangeAspect="1" noChangeArrowheads="1"/>
          </p:cNvPicPr>
          <p:nvPr>
            <p:ph sz="half" idx="1"/>
          </p:nvPr>
        </p:nvPicPr>
        <p:blipFill>
          <a:blip r:embed="rId2"/>
          <a:srcRect/>
          <a:stretch>
            <a:fillRect/>
          </a:stretch>
        </p:blipFill>
        <p:spPr bwMode="auto">
          <a:xfrm>
            <a:off x="714348" y="2071678"/>
            <a:ext cx="3929090" cy="3500462"/>
          </a:xfrm>
          <a:prstGeom prst="rect">
            <a:avLst/>
          </a:prstGeom>
          <a:noFill/>
        </p:spPr>
      </p:pic>
      <p:pic>
        <p:nvPicPr>
          <p:cNvPr id="3074" name="Picture 2" descr="E:\документы\Мои рисунки\Награда Гончаровой В.В..jpg"/>
          <p:cNvPicPr>
            <a:picLocks noGrp="1" noChangeAspect="1" noChangeArrowheads="1"/>
          </p:cNvPicPr>
          <p:nvPr>
            <p:ph sz="half" idx="2"/>
          </p:nvPr>
        </p:nvPicPr>
        <p:blipFill>
          <a:blip r:embed="rId3"/>
          <a:srcRect/>
          <a:stretch>
            <a:fillRect/>
          </a:stretch>
        </p:blipFill>
        <p:spPr bwMode="auto">
          <a:xfrm>
            <a:off x="4786314" y="2571744"/>
            <a:ext cx="4143404" cy="185738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428604"/>
            <a:ext cx="8229600" cy="928694"/>
          </a:xfrm>
        </p:spPr>
        <p:txBody>
          <a:bodyPr>
            <a:normAutofit/>
          </a:bodyPr>
          <a:lstStyle/>
          <a:p>
            <a:pPr algn="l"/>
            <a:r>
              <a:rPr lang="ru-RU" sz="1200" dirty="0" smtClean="0">
                <a:latin typeface="Times New Roman" pitchFamily="18" charset="0"/>
                <a:cs typeface="Times New Roman" pitchFamily="18" charset="0"/>
              </a:rPr>
              <a:t>Воспитатели продолжали активно участвовать в конкурсах профессионального мастерства.</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Воспитатель </a:t>
            </a:r>
            <a:r>
              <a:rPr lang="ru-RU" sz="1200" dirty="0" smtClean="0"/>
              <a:t>Махонина Светлана Александровна – лауреат районного конкурса профессионального мастерства «Учитель  года -2007» За высокие достижения в труде занесена на Доску Почета </a:t>
            </a:r>
            <a:r>
              <a:rPr lang="ru-RU" sz="1200" dirty="0" err="1" smtClean="0"/>
              <a:t>Шебекинского</a:t>
            </a:r>
            <a:r>
              <a:rPr lang="ru-RU" sz="1200" dirty="0" smtClean="0"/>
              <a:t> района</a:t>
            </a:r>
            <a:br>
              <a:rPr lang="ru-RU" sz="1200" dirty="0" smtClean="0"/>
            </a:br>
            <a:r>
              <a:rPr lang="ru-RU" sz="1200" dirty="0" smtClean="0"/>
              <a:t> </a:t>
            </a:r>
            <a:endParaRPr lang="ru-RU" sz="1200" dirty="0"/>
          </a:p>
        </p:txBody>
      </p:sp>
      <p:pic>
        <p:nvPicPr>
          <p:cNvPr id="11266" name="Picture 2" descr="E:\документы\Мои рисунки\Махонина С.А. 2007г воспитатель года.jpg"/>
          <p:cNvPicPr>
            <a:picLocks noChangeAspect="1" noChangeArrowheads="1"/>
          </p:cNvPicPr>
          <p:nvPr/>
        </p:nvPicPr>
        <p:blipFill>
          <a:blip r:embed="rId2"/>
          <a:srcRect/>
          <a:stretch>
            <a:fillRect/>
          </a:stretch>
        </p:blipFill>
        <p:spPr bwMode="auto">
          <a:xfrm>
            <a:off x="2928926" y="2214554"/>
            <a:ext cx="2143140" cy="2571768"/>
          </a:xfrm>
          <a:prstGeom prst="rect">
            <a:avLst/>
          </a:prstGeom>
          <a:noFill/>
        </p:spPr>
      </p:pic>
      <p:pic>
        <p:nvPicPr>
          <p:cNvPr id="11267" name="Picture 3" descr="E:\документы\Мои рисунки\Махонина С.А. 2007г воспитатель года 001.jpg"/>
          <p:cNvPicPr>
            <a:picLocks noChangeAspect="1" noChangeArrowheads="1"/>
          </p:cNvPicPr>
          <p:nvPr/>
        </p:nvPicPr>
        <p:blipFill>
          <a:blip r:embed="rId3"/>
          <a:srcRect/>
          <a:stretch>
            <a:fillRect/>
          </a:stretch>
        </p:blipFill>
        <p:spPr bwMode="auto">
          <a:xfrm rot="517416">
            <a:off x="5925460" y="1371954"/>
            <a:ext cx="2214578" cy="1503446"/>
          </a:xfrm>
          <a:prstGeom prst="rect">
            <a:avLst/>
          </a:prstGeom>
          <a:noFill/>
        </p:spPr>
      </p:pic>
      <p:pic>
        <p:nvPicPr>
          <p:cNvPr id="11268" name="Picture 4" descr="E:\документы\Мои рисунки\Махонина С.А. 2007г воспитатель года 002.jpg"/>
          <p:cNvPicPr>
            <a:picLocks noChangeAspect="1" noChangeArrowheads="1"/>
          </p:cNvPicPr>
          <p:nvPr/>
        </p:nvPicPr>
        <p:blipFill>
          <a:blip r:embed="rId4"/>
          <a:srcRect/>
          <a:stretch>
            <a:fillRect/>
          </a:stretch>
        </p:blipFill>
        <p:spPr bwMode="auto">
          <a:xfrm rot="1032632">
            <a:off x="5672429" y="2723854"/>
            <a:ext cx="2714644" cy="1571636"/>
          </a:xfrm>
          <a:prstGeom prst="rect">
            <a:avLst/>
          </a:prstGeom>
          <a:noFill/>
        </p:spPr>
      </p:pic>
      <p:pic>
        <p:nvPicPr>
          <p:cNvPr id="11269" name="Picture 5" descr="E:\документы\Мои рисунки\Махонина С.А. 2007г воспитатель года 005.jpg"/>
          <p:cNvPicPr>
            <a:picLocks noChangeAspect="1" noChangeArrowheads="1"/>
          </p:cNvPicPr>
          <p:nvPr/>
        </p:nvPicPr>
        <p:blipFill>
          <a:blip r:embed="rId5"/>
          <a:srcRect/>
          <a:stretch>
            <a:fillRect/>
          </a:stretch>
        </p:blipFill>
        <p:spPr bwMode="auto">
          <a:xfrm>
            <a:off x="357158" y="1571612"/>
            <a:ext cx="2000264" cy="2714644"/>
          </a:xfrm>
          <a:prstGeom prst="rect">
            <a:avLst/>
          </a:prstGeom>
          <a:noFill/>
        </p:spPr>
      </p:pic>
      <p:pic>
        <p:nvPicPr>
          <p:cNvPr id="11271" name="Picture 7" descr="E:\документы\Мои рисунки\Махонина С.А. 2007г воспитатель года 006.jpg"/>
          <p:cNvPicPr>
            <a:picLocks noChangeAspect="1" noChangeArrowheads="1"/>
          </p:cNvPicPr>
          <p:nvPr/>
        </p:nvPicPr>
        <p:blipFill>
          <a:blip r:embed="rId6"/>
          <a:srcRect/>
          <a:stretch>
            <a:fillRect/>
          </a:stretch>
        </p:blipFill>
        <p:spPr bwMode="auto">
          <a:xfrm>
            <a:off x="357158" y="4357694"/>
            <a:ext cx="1928826" cy="2214578"/>
          </a:xfrm>
          <a:prstGeom prst="rect">
            <a:avLst/>
          </a:prstGeom>
          <a:noFill/>
        </p:spPr>
      </p:pic>
      <p:pic>
        <p:nvPicPr>
          <p:cNvPr id="11272" name="Picture 8" descr="E:\документы\Мои рисунки\Махонина С.А. 2007г воспитатель года 004.jpg"/>
          <p:cNvPicPr>
            <a:picLocks noChangeAspect="1" noChangeArrowheads="1"/>
          </p:cNvPicPr>
          <p:nvPr/>
        </p:nvPicPr>
        <p:blipFill>
          <a:blip r:embed="rId7"/>
          <a:srcRect/>
          <a:stretch>
            <a:fillRect/>
          </a:stretch>
        </p:blipFill>
        <p:spPr bwMode="auto">
          <a:xfrm rot="1254192">
            <a:off x="5235053" y="4049328"/>
            <a:ext cx="3098061" cy="228601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a:bodyPr>
          <a:lstStyle/>
          <a:p>
            <a:pPr algn="l"/>
            <a:r>
              <a:rPr lang="ru-RU" sz="1100" dirty="0" smtClean="0"/>
              <a:t>Коллектив педагогов детского сада, его воспитанники   всегда   принимали активное участие в культурных и праздничных мероприятиях  коллектива машиностроительного завода : в конкурсах «А </a:t>
            </a:r>
            <a:r>
              <a:rPr lang="ru-RU" sz="1100" dirty="0" err="1" smtClean="0"/>
              <a:t>нк-ка</a:t>
            </a:r>
            <a:r>
              <a:rPr lang="ru-RU" sz="1100" dirty="0" smtClean="0"/>
              <a:t> , девушки!», «Хозяюшка».Дети детского сада всегда  поздравлениями коллектив машиностроительного завода со всеми значимыми датами в жизни завода со сцены клуба.</a:t>
            </a:r>
            <a:endParaRPr lang="ru-RU" sz="1100" dirty="0"/>
          </a:p>
        </p:txBody>
      </p:sp>
      <p:pic>
        <p:nvPicPr>
          <p:cNvPr id="4098" name="Picture 2" descr="E:\документы\Мои рисунки\img032.jpg"/>
          <p:cNvPicPr>
            <a:picLocks noChangeAspect="1" noChangeArrowheads="1"/>
          </p:cNvPicPr>
          <p:nvPr/>
        </p:nvPicPr>
        <p:blipFill>
          <a:blip r:embed="rId2"/>
          <a:srcRect/>
          <a:stretch>
            <a:fillRect/>
          </a:stretch>
        </p:blipFill>
        <p:spPr bwMode="auto">
          <a:xfrm rot="20934623">
            <a:off x="559286" y="1406734"/>
            <a:ext cx="3724442" cy="2463288"/>
          </a:xfrm>
          <a:prstGeom prst="rect">
            <a:avLst/>
          </a:prstGeom>
          <a:noFill/>
        </p:spPr>
      </p:pic>
      <p:pic>
        <p:nvPicPr>
          <p:cNvPr id="4099" name="Picture 3" descr="E:\документы\Мои рисунки\img033.jpg"/>
          <p:cNvPicPr>
            <a:picLocks noChangeAspect="1" noChangeArrowheads="1"/>
          </p:cNvPicPr>
          <p:nvPr/>
        </p:nvPicPr>
        <p:blipFill>
          <a:blip r:embed="rId3"/>
          <a:srcRect/>
          <a:stretch>
            <a:fillRect/>
          </a:stretch>
        </p:blipFill>
        <p:spPr bwMode="auto">
          <a:xfrm rot="566339">
            <a:off x="4908996" y="3632431"/>
            <a:ext cx="3571900" cy="2662245"/>
          </a:xfrm>
          <a:prstGeom prst="rect">
            <a:avLst/>
          </a:prstGeom>
          <a:noFill/>
        </p:spPr>
      </p:pic>
      <p:pic>
        <p:nvPicPr>
          <p:cNvPr id="4100" name="Picture 4" descr="E:\документы\Мои рисунки\img034.jpg"/>
          <p:cNvPicPr>
            <a:picLocks noChangeAspect="1" noChangeArrowheads="1"/>
          </p:cNvPicPr>
          <p:nvPr/>
        </p:nvPicPr>
        <p:blipFill>
          <a:blip r:embed="rId4"/>
          <a:srcRect/>
          <a:stretch>
            <a:fillRect/>
          </a:stretch>
        </p:blipFill>
        <p:spPr bwMode="auto">
          <a:xfrm>
            <a:off x="857224" y="4357694"/>
            <a:ext cx="3571900" cy="2214577"/>
          </a:xfrm>
          <a:prstGeom prst="rect">
            <a:avLst/>
          </a:prstGeom>
          <a:noFill/>
        </p:spPr>
      </p:pic>
      <p:pic>
        <p:nvPicPr>
          <p:cNvPr id="4101" name="Picture 5" descr="E:\документы\Мои рисунки\img036.jpg"/>
          <p:cNvPicPr>
            <a:picLocks noChangeAspect="1" noChangeArrowheads="1"/>
          </p:cNvPicPr>
          <p:nvPr/>
        </p:nvPicPr>
        <p:blipFill>
          <a:blip r:embed="rId5" cstate="print"/>
          <a:srcRect/>
          <a:stretch>
            <a:fillRect/>
          </a:stretch>
        </p:blipFill>
        <p:spPr bwMode="auto">
          <a:xfrm>
            <a:off x="4643438" y="1285861"/>
            <a:ext cx="3429024" cy="200026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1654164"/>
          </a:xfrm>
        </p:spPr>
        <p:txBody>
          <a:bodyPr>
            <a:normAutofit/>
          </a:bodyPr>
          <a:lstStyle/>
          <a:p>
            <a:r>
              <a:rPr lang="ru-RU" sz="1000" i="1" dirty="0" smtClean="0">
                <a:solidFill>
                  <a:srgbClr val="7030A0"/>
                </a:solidFill>
                <a:latin typeface="Arial Black" pitchFamily="34" charset="0"/>
              </a:rPr>
              <a:t>20 октября 1967 года открыт детский сад </a:t>
            </a:r>
            <a:r>
              <a:rPr lang="ru-RU" sz="1000" i="1" dirty="0" err="1">
                <a:solidFill>
                  <a:srgbClr val="7030A0"/>
                </a:solidFill>
                <a:latin typeface="Arial Black" pitchFamily="34" charset="0"/>
              </a:rPr>
              <a:t>Ш</a:t>
            </a:r>
            <a:r>
              <a:rPr lang="ru-RU" sz="1000" i="1" dirty="0" err="1" smtClean="0">
                <a:solidFill>
                  <a:srgbClr val="7030A0"/>
                </a:solidFill>
                <a:latin typeface="Arial Black" pitchFamily="34" charset="0"/>
              </a:rPr>
              <a:t>ебекинского</a:t>
            </a:r>
            <a:r>
              <a:rPr lang="ru-RU" sz="1000" i="1" dirty="0" smtClean="0">
                <a:solidFill>
                  <a:srgbClr val="7030A0"/>
                </a:solidFill>
                <a:latin typeface="Arial Black" pitchFamily="34" charset="0"/>
              </a:rPr>
              <a:t>  </a:t>
            </a:r>
            <a:r>
              <a:rPr lang="ru-RU" sz="1000" i="1" dirty="0" err="1" smtClean="0">
                <a:solidFill>
                  <a:srgbClr val="7030A0"/>
                </a:solidFill>
                <a:latin typeface="Arial Black" pitchFamily="34" charset="0"/>
              </a:rPr>
              <a:t>машзавода</a:t>
            </a:r>
            <a:r>
              <a:rPr lang="ru-RU" sz="1000" i="1" dirty="0" smtClean="0">
                <a:solidFill>
                  <a:srgbClr val="7030A0"/>
                </a:solidFill>
                <a:latin typeface="Arial Black" pitchFamily="34" charset="0"/>
              </a:rPr>
              <a:t> на 140 мест. </a:t>
            </a:r>
            <a:r>
              <a:rPr lang="ru-RU" sz="1100" b="1" i="1" dirty="0" smtClean="0">
                <a:solidFill>
                  <a:srgbClr val="7030A0"/>
                </a:solidFill>
                <a:latin typeface="Arial Black" pitchFamily="34" charset="0"/>
              </a:rPr>
              <a:t>для детей работников данного предприятия</a:t>
            </a:r>
            <a:endParaRPr lang="ru-RU" sz="1100" b="1" i="1" dirty="0">
              <a:solidFill>
                <a:srgbClr val="7030A0"/>
              </a:solidFill>
              <a:latin typeface="Arial Black" pitchFamily="34" charset="0"/>
            </a:endParaRPr>
          </a:p>
        </p:txBody>
      </p:sp>
      <p:pic>
        <p:nvPicPr>
          <p:cNvPr id="7" name="Содержимое 6" descr="1967 г выписка из архива.jpg"/>
          <p:cNvPicPr>
            <a:picLocks noGrp="1" noChangeAspect="1"/>
          </p:cNvPicPr>
          <p:nvPr>
            <p:ph sz="half" idx="1"/>
          </p:nvPr>
        </p:nvPicPr>
        <p:blipFill>
          <a:blip r:embed="rId2"/>
          <a:stretch>
            <a:fillRect/>
          </a:stretch>
        </p:blipFill>
        <p:spPr>
          <a:xfrm>
            <a:off x="514465" y="2286000"/>
            <a:ext cx="2785833" cy="3840163"/>
          </a:xfrm>
        </p:spPr>
      </p:pic>
      <p:pic>
        <p:nvPicPr>
          <p:cNvPr id="2" name="Picture 2" descr="E:\документы\Мои рисунки\13DS 72.jpg"/>
          <p:cNvPicPr>
            <a:picLocks noGrp="1" noChangeAspect="1" noChangeArrowheads="1"/>
          </p:cNvPicPr>
          <p:nvPr>
            <p:ph sz="half" idx="2"/>
          </p:nvPr>
        </p:nvPicPr>
        <p:blipFill>
          <a:blip r:embed="rId3"/>
          <a:srcRect/>
          <a:stretch>
            <a:fillRect/>
          </a:stretch>
        </p:blipFill>
        <p:spPr bwMode="auto">
          <a:xfrm>
            <a:off x="4652963" y="2357430"/>
            <a:ext cx="4029075" cy="335758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00034" y="285728"/>
            <a:ext cx="8229600" cy="1500198"/>
          </a:xfrm>
        </p:spPr>
        <p:txBody>
          <a:bodyPr>
            <a:noAutofit/>
          </a:bodyPr>
          <a:lstStyle/>
          <a:p>
            <a:pPr algn="l"/>
            <a:r>
              <a:rPr lang="ru-RU" sz="1000" dirty="0" smtClean="0"/>
              <a:t>10.05.1995 года ясли – сад «Солнышко» </a:t>
            </a:r>
            <a:r>
              <a:rPr lang="ru-RU" sz="1000" dirty="0" err="1" smtClean="0"/>
              <a:t>Шебекинского</a:t>
            </a:r>
            <a:r>
              <a:rPr lang="ru-RU" sz="1000" dirty="0" smtClean="0"/>
              <a:t> машиностроительного завода передан на баланс отделу образования на основании постановления главы администрации </a:t>
            </a:r>
            <a:r>
              <a:rPr lang="ru-RU" sz="1000" dirty="0" err="1" smtClean="0"/>
              <a:t>Шебекинского</a:t>
            </a:r>
            <a:r>
              <a:rPr lang="ru-RU" sz="1000" dirty="0" smtClean="0"/>
              <a:t> района и </a:t>
            </a:r>
            <a:br>
              <a:rPr lang="ru-RU" sz="1000" dirty="0" smtClean="0"/>
            </a:br>
            <a:r>
              <a:rPr lang="ru-RU" sz="1000" dirty="0" smtClean="0"/>
              <a:t>г. Шебекино   № 1288 от 26.05.1995 г. « О принятии в муниципальную собственность яслей – сада «Солнышко» и считать муниципальным дошкольным образовательным учреждением детским садом, присвоив ему порядковый номер 13. На основании свидетельства о государственной регистрации юридического лица, Устава  детского сада  Департаментом образования Белгородской области детскому саду № 13 выдана лицензия  на право осуществления образовательной деятельности по образовательным программам дошкольного образования.</a:t>
            </a:r>
            <a:br>
              <a:rPr lang="ru-RU" sz="1000" dirty="0" smtClean="0"/>
            </a:br>
            <a:r>
              <a:rPr lang="ru-RU" sz="1000" dirty="0" smtClean="0"/>
              <a:t>В  2005 года ДОУ успешно прошло государственную аттестацию и аккредитацию. В результате чего ДОУ присвоен статус дошкольного образовательного учреждения   </a:t>
            </a:r>
            <a:r>
              <a:rPr lang="ru-RU" sz="1000" dirty="0" err="1" smtClean="0"/>
              <a:t>II-й</a:t>
            </a:r>
            <a:r>
              <a:rPr lang="ru-RU" sz="1000" dirty="0" smtClean="0"/>
              <a:t> категории – детский сад общеразвивающего вида.</a:t>
            </a:r>
            <a:br>
              <a:rPr lang="ru-RU" sz="1000" dirty="0" smtClean="0"/>
            </a:br>
            <a:endParaRPr lang="ru-RU" sz="1000" dirty="0"/>
          </a:p>
        </p:txBody>
      </p:sp>
      <p:pic>
        <p:nvPicPr>
          <p:cNvPr id="5122" name="Picture 2" descr="E:\документы\Мои рисунки\акт на передачу в УО.jpg"/>
          <p:cNvPicPr>
            <a:picLocks noGrp="1" noChangeAspect="1" noChangeArrowheads="1"/>
          </p:cNvPicPr>
          <p:nvPr>
            <p:ph sz="half" idx="4294967295"/>
          </p:nvPr>
        </p:nvPicPr>
        <p:blipFill>
          <a:blip r:embed="rId2"/>
          <a:srcRect/>
          <a:stretch>
            <a:fillRect/>
          </a:stretch>
        </p:blipFill>
        <p:spPr bwMode="auto">
          <a:xfrm>
            <a:off x="1500166" y="1928802"/>
            <a:ext cx="3643338" cy="4286280"/>
          </a:xfrm>
          <a:prstGeom prst="rect">
            <a:avLst/>
          </a:prstGeom>
          <a:noFill/>
        </p:spPr>
      </p:pic>
      <p:pic>
        <p:nvPicPr>
          <p:cNvPr id="5124" name="Picture 4" descr="E:\документы\Мои рисунки\постановление 001.jpg"/>
          <p:cNvPicPr>
            <a:picLocks noChangeAspect="1" noChangeArrowheads="1"/>
          </p:cNvPicPr>
          <p:nvPr/>
        </p:nvPicPr>
        <p:blipFill>
          <a:blip r:embed="rId3"/>
          <a:srcRect/>
          <a:stretch>
            <a:fillRect/>
          </a:stretch>
        </p:blipFill>
        <p:spPr bwMode="auto">
          <a:xfrm>
            <a:off x="5643570" y="2571744"/>
            <a:ext cx="3214710" cy="40957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0034" y="714356"/>
            <a:ext cx="8143932" cy="4832092"/>
          </a:xfrm>
          <a:prstGeom prst="rect">
            <a:avLst/>
          </a:prstGeom>
        </p:spPr>
        <p:txBody>
          <a:bodyPr wrap="square">
            <a:spAutoFit/>
          </a:bodyPr>
          <a:lstStyle/>
          <a:p>
            <a:pPr algn="just"/>
            <a:r>
              <a:rPr lang="ru-RU" sz="2200" dirty="0" smtClean="0"/>
              <a:t>На высоком уровне проходят в детском саду праздники. Красивое   и эстетическое оформление зала, нарядные костюмы, создают радостное настроение. Оформляют зал музыкальные руководители, специалисты своего дела : </a:t>
            </a:r>
            <a:r>
              <a:rPr lang="ru-RU" sz="2200" dirty="0" err="1" smtClean="0"/>
              <a:t>Сбродова</a:t>
            </a:r>
            <a:r>
              <a:rPr lang="ru-RU" sz="2200" dirty="0" smtClean="0"/>
              <a:t> Елена Николаевна, проработавшая в детском саду  28 лет, и Самылова Надежда Викторовна. Благодаря их оптимизму и творчеству праздники проходят на высоком уровня, становятся  интересными и запоминающимися. Родители всегда бывают в восторге от праздников. </a:t>
            </a:r>
          </a:p>
          <a:p>
            <a:pPr algn="just"/>
            <a:r>
              <a:rPr lang="ru-RU" sz="2200" dirty="0" smtClean="0"/>
              <a:t>Большой вклад в развитии творческих способностей воспитателей и в музыкальном воспитании детей внесли  музыкальный руководители </a:t>
            </a:r>
            <a:r>
              <a:rPr lang="ru-RU" sz="2200" dirty="0" err="1" smtClean="0"/>
              <a:t>Суханевич</a:t>
            </a:r>
            <a:r>
              <a:rPr lang="ru-RU" sz="2200" dirty="0" smtClean="0"/>
              <a:t> Алексей </a:t>
            </a:r>
            <a:r>
              <a:rPr lang="ru-RU" sz="2200" dirty="0" err="1" smtClean="0"/>
              <a:t>Никанорович</a:t>
            </a:r>
            <a:r>
              <a:rPr lang="ru-RU" sz="2200" dirty="0" smtClean="0"/>
              <a:t> и </a:t>
            </a:r>
            <a:r>
              <a:rPr lang="ru-RU" sz="2200" dirty="0" err="1" smtClean="0"/>
              <a:t>Барканова</a:t>
            </a:r>
            <a:r>
              <a:rPr lang="ru-RU" sz="2200" dirty="0" smtClean="0"/>
              <a:t> Галина Алексеевна, проработавшие много лет в разные годы в нашем дошкольном учреждении. </a:t>
            </a:r>
            <a:endParaRPr lang="ru-RU" sz="2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428604"/>
            <a:ext cx="8229600" cy="571504"/>
          </a:xfrm>
        </p:spPr>
        <p:txBody>
          <a:bodyPr>
            <a:normAutofit/>
          </a:bodyPr>
          <a:lstStyle/>
          <a:p>
            <a:r>
              <a:rPr lang="ru-RU" sz="2400" dirty="0" smtClean="0"/>
              <a:t>Музыкальные руководители  детского сада с 1967г. по 2012г.</a:t>
            </a:r>
            <a:endParaRPr lang="ru-RU" sz="2400" dirty="0"/>
          </a:p>
        </p:txBody>
      </p:sp>
      <p:pic>
        <p:nvPicPr>
          <p:cNvPr id="6146" name="Picture 2" descr="E:\документы\Мои рисунки\img022.jpg"/>
          <p:cNvPicPr>
            <a:picLocks noChangeAspect="1" noChangeArrowheads="1"/>
          </p:cNvPicPr>
          <p:nvPr/>
        </p:nvPicPr>
        <p:blipFill>
          <a:blip r:embed="rId2"/>
          <a:srcRect/>
          <a:stretch>
            <a:fillRect/>
          </a:stretch>
        </p:blipFill>
        <p:spPr bwMode="auto">
          <a:xfrm>
            <a:off x="785786" y="4286256"/>
            <a:ext cx="1500198" cy="1643074"/>
          </a:xfrm>
          <a:prstGeom prst="rect">
            <a:avLst/>
          </a:prstGeom>
          <a:noFill/>
        </p:spPr>
      </p:pic>
      <p:sp>
        <p:nvSpPr>
          <p:cNvPr id="10" name="Прямоугольник 9"/>
          <p:cNvSpPr/>
          <p:nvPr/>
        </p:nvSpPr>
        <p:spPr>
          <a:xfrm>
            <a:off x="6786578" y="4286256"/>
            <a:ext cx="1785950" cy="7143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1"/>
                </a:solidFill>
              </a:rPr>
              <a:t>Самылова Надежда Викторовна.</a:t>
            </a:r>
          </a:p>
          <a:p>
            <a:pPr algn="ctr"/>
            <a:r>
              <a:rPr lang="ru-RU" sz="900" dirty="0" smtClean="0">
                <a:solidFill>
                  <a:schemeClr val="tx1"/>
                </a:solidFill>
              </a:rPr>
              <a:t>музыкальный руководитель детского сада с 2007 г. по настоящее время.</a:t>
            </a:r>
            <a:endParaRPr lang="ru-RU" sz="900" dirty="0">
              <a:solidFill>
                <a:schemeClr val="tx1"/>
              </a:solidFill>
            </a:endParaRPr>
          </a:p>
        </p:txBody>
      </p:sp>
      <p:pic>
        <p:nvPicPr>
          <p:cNvPr id="11" name="Picture 4" descr="C:\Documents and Settings\Admin\Рабочий стол\Елена Николаевна.jpg"/>
          <p:cNvPicPr>
            <a:picLocks noChangeAspect="1" noChangeArrowheads="1"/>
          </p:cNvPicPr>
          <p:nvPr/>
        </p:nvPicPr>
        <p:blipFill>
          <a:blip r:embed="rId3" cstate="print"/>
          <a:srcRect/>
          <a:stretch>
            <a:fillRect/>
          </a:stretch>
        </p:blipFill>
        <p:spPr bwMode="auto">
          <a:xfrm>
            <a:off x="2714612" y="1285860"/>
            <a:ext cx="1785950" cy="1714512"/>
          </a:xfrm>
          <a:prstGeom prst="rect">
            <a:avLst/>
          </a:prstGeom>
          <a:noFill/>
        </p:spPr>
      </p:pic>
      <p:pic>
        <p:nvPicPr>
          <p:cNvPr id="6149" name="Picture 5" descr="E:\документы\Мои рисунки\Салова.jpg"/>
          <p:cNvPicPr>
            <a:picLocks noChangeAspect="1" noChangeArrowheads="1"/>
          </p:cNvPicPr>
          <p:nvPr/>
        </p:nvPicPr>
        <p:blipFill>
          <a:blip r:embed="rId4"/>
          <a:srcRect/>
          <a:stretch>
            <a:fillRect/>
          </a:stretch>
        </p:blipFill>
        <p:spPr bwMode="auto">
          <a:xfrm>
            <a:off x="3929058" y="4214818"/>
            <a:ext cx="3071834" cy="2143140"/>
          </a:xfrm>
          <a:prstGeom prst="rect">
            <a:avLst/>
          </a:prstGeom>
          <a:noFill/>
        </p:spPr>
      </p:pic>
      <p:sp>
        <p:nvSpPr>
          <p:cNvPr id="13" name="Прямоугольник 12"/>
          <p:cNvSpPr/>
          <p:nvPr/>
        </p:nvSpPr>
        <p:spPr>
          <a:xfrm>
            <a:off x="2786050" y="3000372"/>
            <a:ext cx="1785950" cy="11430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900" b="1" dirty="0" err="1" smtClean="0">
                <a:solidFill>
                  <a:schemeClr val="tx1"/>
                </a:solidFill>
              </a:rPr>
              <a:t>Сбродова</a:t>
            </a:r>
            <a:r>
              <a:rPr lang="ru-RU" sz="900" b="1" dirty="0" smtClean="0">
                <a:solidFill>
                  <a:schemeClr val="tx1"/>
                </a:solidFill>
              </a:rPr>
              <a:t> Елена Николаевна. </a:t>
            </a:r>
            <a:r>
              <a:rPr lang="ru-RU" sz="900" dirty="0" smtClean="0">
                <a:solidFill>
                  <a:schemeClr val="tx1"/>
                </a:solidFill>
              </a:rPr>
              <a:t>музыкальный руководитель  детского сада с 1983 года по настоящее время. Педагог первой квалификационной категории. Награждена отраслевой наградой «Отличник общего образования РФ»</a:t>
            </a:r>
            <a:endParaRPr lang="ru-RU" sz="900" dirty="0">
              <a:solidFill>
                <a:schemeClr val="tx1"/>
              </a:solidFill>
            </a:endParaRPr>
          </a:p>
        </p:txBody>
      </p:sp>
      <p:pic>
        <p:nvPicPr>
          <p:cNvPr id="2" name="Picture 2" descr="E:\документы\Мои рисунки\Салова 002.jpg"/>
          <p:cNvPicPr>
            <a:picLocks noChangeAspect="1" noChangeArrowheads="1"/>
          </p:cNvPicPr>
          <p:nvPr/>
        </p:nvPicPr>
        <p:blipFill>
          <a:blip r:embed="rId5"/>
          <a:srcRect/>
          <a:stretch>
            <a:fillRect/>
          </a:stretch>
        </p:blipFill>
        <p:spPr bwMode="auto">
          <a:xfrm rot="731223">
            <a:off x="5000628" y="1214422"/>
            <a:ext cx="3738560" cy="2357454"/>
          </a:xfrm>
          <a:prstGeom prst="rect">
            <a:avLst/>
          </a:prstGeom>
          <a:noFill/>
        </p:spPr>
      </p:pic>
      <p:pic>
        <p:nvPicPr>
          <p:cNvPr id="1027" name="Picture 3" descr="E:\документы\Мои рисунки\Копия сотрудники.jpg"/>
          <p:cNvPicPr>
            <a:picLocks noChangeAspect="1" noChangeArrowheads="1"/>
          </p:cNvPicPr>
          <p:nvPr/>
        </p:nvPicPr>
        <p:blipFill>
          <a:blip r:embed="rId6"/>
          <a:srcRect/>
          <a:stretch>
            <a:fillRect/>
          </a:stretch>
        </p:blipFill>
        <p:spPr bwMode="auto">
          <a:xfrm>
            <a:off x="571472" y="1142984"/>
            <a:ext cx="1285884" cy="1298575"/>
          </a:xfrm>
          <a:prstGeom prst="rect">
            <a:avLst/>
          </a:prstGeom>
          <a:noFill/>
        </p:spPr>
      </p:pic>
      <p:sp>
        <p:nvSpPr>
          <p:cNvPr id="15" name="Прямоугольник 14"/>
          <p:cNvSpPr/>
          <p:nvPr/>
        </p:nvSpPr>
        <p:spPr>
          <a:xfrm>
            <a:off x="214282" y="2500306"/>
            <a:ext cx="2286016" cy="7143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900" b="1" dirty="0" smtClean="0">
              <a:solidFill>
                <a:schemeClr val="tx1"/>
              </a:solidFill>
            </a:endParaRPr>
          </a:p>
          <a:p>
            <a:r>
              <a:rPr lang="ru-RU" sz="900" dirty="0" err="1" smtClean="0">
                <a:solidFill>
                  <a:schemeClr val="tx1"/>
                </a:solidFill>
              </a:rPr>
              <a:t>Суханевич</a:t>
            </a:r>
            <a:r>
              <a:rPr lang="ru-RU" sz="900" dirty="0" smtClean="0">
                <a:solidFill>
                  <a:schemeClr val="tx1"/>
                </a:solidFill>
              </a:rPr>
              <a:t>  Алексей </a:t>
            </a:r>
            <a:r>
              <a:rPr lang="ru-RU" sz="900" dirty="0" err="1" smtClean="0">
                <a:solidFill>
                  <a:schemeClr val="tx1"/>
                </a:solidFill>
              </a:rPr>
              <a:t>Никанорович</a:t>
            </a:r>
            <a:r>
              <a:rPr lang="ru-RU" sz="900" dirty="0" smtClean="0">
                <a:solidFill>
                  <a:schemeClr val="tx1"/>
                </a:solidFill>
              </a:rPr>
              <a:t>.</a:t>
            </a:r>
          </a:p>
          <a:p>
            <a:r>
              <a:rPr lang="ru-RU" sz="900" dirty="0" smtClean="0">
                <a:solidFill>
                  <a:schemeClr val="tx1"/>
                </a:solidFill>
              </a:rPr>
              <a:t>Работал музыкальным руководителем с 1967г. по  1980 г</a:t>
            </a:r>
            <a:r>
              <a:rPr lang="ru-RU" sz="1200" dirty="0" smtClean="0">
                <a:solidFill>
                  <a:schemeClr val="tx1"/>
                </a:solidFill>
              </a:rPr>
              <a:t>.</a:t>
            </a:r>
            <a:endParaRPr lang="ru-RU" sz="1200" dirty="0">
              <a:solidFill>
                <a:schemeClr val="tx1"/>
              </a:solidFill>
            </a:endParaRPr>
          </a:p>
        </p:txBody>
      </p:sp>
      <p:sp>
        <p:nvSpPr>
          <p:cNvPr id="16" name="Прямоугольник 15"/>
          <p:cNvSpPr/>
          <p:nvPr/>
        </p:nvSpPr>
        <p:spPr>
          <a:xfrm>
            <a:off x="500034" y="3714752"/>
            <a:ext cx="2000264" cy="57150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900" b="1" dirty="0" err="1" smtClean="0">
                <a:solidFill>
                  <a:schemeClr val="tx1"/>
                </a:solidFill>
              </a:rPr>
              <a:t>Барканова</a:t>
            </a:r>
            <a:r>
              <a:rPr lang="ru-RU" sz="900" b="1" dirty="0" smtClean="0">
                <a:solidFill>
                  <a:schemeClr val="tx1"/>
                </a:solidFill>
              </a:rPr>
              <a:t> Галина Алексеевна. </a:t>
            </a:r>
            <a:r>
              <a:rPr lang="ru-RU" sz="900" dirty="0" smtClean="0">
                <a:solidFill>
                  <a:schemeClr val="tx1"/>
                </a:solidFill>
              </a:rPr>
              <a:t>Работала музыкальным руководителем с 1980 г. по  2007г</a:t>
            </a:r>
            <a:r>
              <a:rPr lang="ru-RU" sz="1200" dirty="0" smtClean="0">
                <a:solidFill>
                  <a:schemeClr val="tx1"/>
                </a:solidFill>
              </a:rPr>
              <a:t>.</a:t>
            </a:r>
            <a:endParaRPr lang="ru-RU" sz="1200"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7901014" cy="785818"/>
          </a:xfrm>
        </p:spPr>
        <p:txBody>
          <a:bodyPr>
            <a:noAutofit/>
          </a:bodyPr>
          <a:lstStyle/>
          <a:p>
            <a:pPr algn="just"/>
            <a:r>
              <a:rPr lang="ru-RU" sz="1400" dirty="0" smtClean="0"/>
              <a:t>В 1998 году в детском саду начинает работать </a:t>
            </a:r>
            <a:r>
              <a:rPr lang="ru-RU" sz="1400" dirty="0" err="1" smtClean="0"/>
              <a:t>психолого</a:t>
            </a:r>
            <a:r>
              <a:rPr lang="ru-RU" sz="1400" dirty="0" smtClean="0"/>
              <a:t> - педагогическая служба, которую возглавляет </a:t>
            </a:r>
            <a:r>
              <a:rPr lang="ru-RU" sz="1400" dirty="0" err="1" smtClean="0"/>
              <a:t>Шаповалова</a:t>
            </a:r>
            <a:r>
              <a:rPr lang="ru-RU" sz="1400" dirty="0" smtClean="0"/>
              <a:t> Н.А.  Энергичный, знающий специалист. С 2008 г.открывается Консультативный пункт для родителей и детей с привлечением квалифицированных специалистов. В 2011 г.  </a:t>
            </a:r>
            <a:r>
              <a:rPr lang="ru-RU" sz="1400" dirty="0" err="1" smtClean="0"/>
              <a:t>педагогм</a:t>
            </a:r>
            <a:r>
              <a:rPr lang="ru-RU" sz="1400" dirty="0" smtClean="0"/>
              <a:t> – психологом в детский сад пришла </a:t>
            </a:r>
            <a:r>
              <a:rPr lang="ru-RU" sz="1400" dirty="0" err="1" smtClean="0"/>
              <a:t>Карнаух</a:t>
            </a:r>
            <a:r>
              <a:rPr lang="ru-RU" sz="1400" dirty="0" smtClean="0"/>
              <a:t> А.Е.</a:t>
            </a:r>
            <a:endParaRPr lang="ru-RU" sz="1400" dirty="0"/>
          </a:p>
        </p:txBody>
      </p:sp>
      <p:pic>
        <p:nvPicPr>
          <p:cNvPr id="2050" name="Picture 2" descr="E:\документы\Мои рисунки\шаповалова 1998-2010.jpg"/>
          <p:cNvPicPr>
            <a:picLocks noChangeAspect="1" noChangeArrowheads="1"/>
          </p:cNvPicPr>
          <p:nvPr/>
        </p:nvPicPr>
        <p:blipFill>
          <a:blip r:embed="rId2"/>
          <a:srcRect/>
          <a:stretch>
            <a:fillRect/>
          </a:stretch>
        </p:blipFill>
        <p:spPr bwMode="auto">
          <a:xfrm>
            <a:off x="642910" y="1357298"/>
            <a:ext cx="2214578" cy="3214710"/>
          </a:xfrm>
          <a:prstGeom prst="rect">
            <a:avLst/>
          </a:prstGeom>
          <a:noFill/>
        </p:spPr>
      </p:pic>
      <p:sp>
        <p:nvSpPr>
          <p:cNvPr id="4" name="Прямоугольник 3"/>
          <p:cNvSpPr/>
          <p:nvPr/>
        </p:nvSpPr>
        <p:spPr>
          <a:xfrm>
            <a:off x="428596" y="4572008"/>
            <a:ext cx="2500330" cy="10001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err="1" smtClean="0">
                <a:solidFill>
                  <a:schemeClr val="tx1"/>
                </a:solidFill>
              </a:rPr>
              <a:t>Шаповалова</a:t>
            </a:r>
            <a:r>
              <a:rPr lang="ru-RU" sz="1200" b="1" dirty="0" smtClean="0">
                <a:solidFill>
                  <a:schemeClr val="tx1"/>
                </a:solidFill>
              </a:rPr>
              <a:t> Нина Анатольевна</a:t>
            </a:r>
            <a:r>
              <a:rPr lang="ru-RU" sz="1200" dirty="0" smtClean="0">
                <a:solidFill>
                  <a:schemeClr val="tx1"/>
                </a:solidFill>
              </a:rPr>
              <a:t>.  </a:t>
            </a:r>
          </a:p>
          <a:p>
            <a:r>
              <a:rPr lang="ru-RU" sz="1200" dirty="0" smtClean="0">
                <a:solidFill>
                  <a:schemeClr val="tx1"/>
                </a:solidFill>
              </a:rPr>
              <a:t>Работала педагогом – психологом с 1998 г.по 2010 г. </a:t>
            </a:r>
            <a:endParaRPr lang="ru-RU" sz="1200" dirty="0">
              <a:solidFill>
                <a:schemeClr val="tx1"/>
              </a:solidFill>
            </a:endParaRPr>
          </a:p>
        </p:txBody>
      </p:sp>
      <p:pic>
        <p:nvPicPr>
          <p:cNvPr id="3" name="Picture 2" descr="E:\документы\Мои рисунки\IMG_0186.jpg"/>
          <p:cNvPicPr>
            <a:picLocks noChangeAspect="1" noChangeArrowheads="1"/>
          </p:cNvPicPr>
          <p:nvPr/>
        </p:nvPicPr>
        <p:blipFill>
          <a:blip r:embed="rId3"/>
          <a:srcRect/>
          <a:stretch>
            <a:fillRect/>
          </a:stretch>
        </p:blipFill>
        <p:spPr bwMode="auto">
          <a:xfrm>
            <a:off x="5786446" y="1571612"/>
            <a:ext cx="2143140" cy="3357586"/>
          </a:xfrm>
          <a:prstGeom prst="rect">
            <a:avLst/>
          </a:prstGeom>
          <a:noFill/>
        </p:spPr>
      </p:pic>
      <p:sp>
        <p:nvSpPr>
          <p:cNvPr id="6" name="Прямоугольник 5"/>
          <p:cNvSpPr/>
          <p:nvPr/>
        </p:nvSpPr>
        <p:spPr>
          <a:xfrm>
            <a:off x="5715008" y="4929198"/>
            <a:ext cx="2428892" cy="93821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err="1" smtClean="0">
                <a:solidFill>
                  <a:schemeClr val="tx1"/>
                </a:solidFill>
              </a:rPr>
              <a:t>Карнаух</a:t>
            </a:r>
            <a:r>
              <a:rPr lang="ru-RU" sz="1200" b="1" dirty="0" smtClean="0">
                <a:solidFill>
                  <a:schemeClr val="tx1"/>
                </a:solidFill>
              </a:rPr>
              <a:t>  Анастасия Евгеньевна</a:t>
            </a:r>
            <a:r>
              <a:rPr lang="ru-RU" sz="1200" dirty="0" smtClean="0">
                <a:solidFill>
                  <a:schemeClr val="tx1"/>
                </a:solidFill>
              </a:rPr>
              <a:t>. Работает педагогом – психологом с  2011 г. </a:t>
            </a:r>
            <a:endParaRPr lang="ru-RU" sz="1200" dirty="0">
              <a:solidFill>
                <a:schemeClr val="tx1"/>
              </a:solidFill>
            </a:endParaRPr>
          </a:p>
        </p:txBody>
      </p:sp>
      <p:pic>
        <p:nvPicPr>
          <p:cNvPr id="15361" name="Picture 1" descr="E:\документы\Мои рисунки\консультативный пункт.jpg"/>
          <p:cNvPicPr>
            <a:picLocks noChangeAspect="1" noChangeArrowheads="1"/>
          </p:cNvPicPr>
          <p:nvPr/>
        </p:nvPicPr>
        <p:blipFill>
          <a:blip r:embed="rId4"/>
          <a:srcRect/>
          <a:stretch>
            <a:fillRect/>
          </a:stretch>
        </p:blipFill>
        <p:spPr bwMode="auto">
          <a:xfrm>
            <a:off x="3286116" y="1785926"/>
            <a:ext cx="2214578" cy="344964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428760"/>
          </a:xfrm>
        </p:spPr>
        <p:txBody>
          <a:bodyPr>
            <a:noAutofit/>
          </a:bodyPr>
          <a:lstStyle/>
          <a:p>
            <a:pPr algn="l"/>
            <a:r>
              <a:rPr lang="ru-RU" sz="1200" dirty="0" smtClean="0"/>
              <a:t>  </a:t>
            </a:r>
            <a:r>
              <a:rPr lang="ru-RU" sz="1400" dirty="0" smtClean="0"/>
              <a:t>В 2000 году а детском саду открывается </a:t>
            </a:r>
            <a:r>
              <a:rPr lang="ru-RU" sz="1400" dirty="0" err="1" smtClean="0"/>
              <a:t>логопункт</a:t>
            </a:r>
            <a:r>
              <a:rPr lang="ru-RU" sz="1400" dirty="0" smtClean="0"/>
              <a:t> для детей  с </a:t>
            </a:r>
            <a:r>
              <a:rPr lang="ru-RU" sz="1400" dirty="0" err="1" smtClean="0"/>
              <a:t>фонетико</a:t>
            </a:r>
            <a:r>
              <a:rPr lang="ru-RU" sz="1400" dirty="0" smtClean="0"/>
              <a:t>- фонематическим недоразвитием речи. Работает на </a:t>
            </a:r>
            <a:r>
              <a:rPr lang="ru-RU" sz="1400" dirty="0" err="1" smtClean="0"/>
              <a:t>логопункте</a:t>
            </a:r>
            <a:r>
              <a:rPr lang="ru-RU" sz="1400" dirty="0" smtClean="0"/>
              <a:t> учитель – логопед </a:t>
            </a:r>
            <a:r>
              <a:rPr lang="ru-RU" sz="1400" dirty="0" err="1" smtClean="0"/>
              <a:t>Перепечина</a:t>
            </a:r>
            <a:r>
              <a:rPr lang="ru-RU" sz="1400" dirty="0" smtClean="0"/>
              <a:t> О.Д. Ежегодно </a:t>
            </a:r>
            <a:r>
              <a:rPr lang="ru-RU" sz="1400" dirty="0" err="1" smtClean="0"/>
              <a:t>логопункт</a:t>
            </a:r>
            <a:r>
              <a:rPr lang="ru-RU" sz="1400" dirty="0" smtClean="0"/>
              <a:t> выпускает более 25 детей с исправленной  речью. С  2004 г. и по настоящее время работают  две логопедические группы. Для детей с общим недоразвитием речи. Учителя – логопеды детского сада работоспособные, грамотные, творческие специалисты</a:t>
            </a:r>
            <a:br>
              <a:rPr lang="ru-RU" sz="1400" dirty="0" smtClean="0"/>
            </a:br>
            <a:r>
              <a:rPr lang="ru-RU" sz="1400" dirty="0" smtClean="0"/>
              <a:t/>
            </a:r>
            <a:br>
              <a:rPr lang="ru-RU" sz="1400" dirty="0" smtClean="0"/>
            </a:br>
            <a:endParaRPr lang="ru-RU" sz="1400" dirty="0"/>
          </a:p>
        </p:txBody>
      </p:sp>
      <p:pic>
        <p:nvPicPr>
          <p:cNvPr id="7170" name="Picture 2" descr="E:\документы\Мои рисунки\езжалова.jpg"/>
          <p:cNvPicPr>
            <a:picLocks noChangeAspect="1" noChangeArrowheads="1"/>
          </p:cNvPicPr>
          <p:nvPr/>
        </p:nvPicPr>
        <p:blipFill>
          <a:blip r:embed="rId2"/>
          <a:srcRect/>
          <a:stretch>
            <a:fillRect/>
          </a:stretch>
        </p:blipFill>
        <p:spPr bwMode="auto">
          <a:xfrm>
            <a:off x="6500826" y="1714488"/>
            <a:ext cx="2152069" cy="2800264"/>
          </a:xfrm>
          <a:prstGeom prst="rect">
            <a:avLst/>
          </a:prstGeom>
          <a:noFill/>
        </p:spPr>
      </p:pic>
      <p:pic>
        <p:nvPicPr>
          <p:cNvPr id="7171" name="Picture 3" descr="E:\документы\Мои рисунки\Оксана с детьми.jpg"/>
          <p:cNvPicPr>
            <a:picLocks noChangeAspect="1" noChangeArrowheads="1"/>
          </p:cNvPicPr>
          <p:nvPr/>
        </p:nvPicPr>
        <p:blipFill>
          <a:blip r:embed="rId3"/>
          <a:srcRect/>
          <a:stretch>
            <a:fillRect/>
          </a:stretch>
        </p:blipFill>
        <p:spPr bwMode="auto">
          <a:xfrm rot="21084609">
            <a:off x="433795" y="1866246"/>
            <a:ext cx="2193386" cy="2147512"/>
          </a:xfrm>
          <a:prstGeom prst="rect">
            <a:avLst/>
          </a:prstGeom>
          <a:noFill/>
        </p:spPr>
      </p:pic>
      <p:pic>
        <p:nvPicPr>
          <p:cNvPr id="7172" name="Picture 4" descr="E:\документы\Мои рисунки\валяева.jpg"/>
          <p:cNvPicPr>
            <a:picLocks noChangeAspect="1" noChangeArrowheads="1"/>
          </p:cNvPicPr>
          <p:nvPr/>
        </p:nvPicPr>
        <p:blipFill>
          <a:blip r:embed="rId4"/>
          <a:srcRect/>
          <a:stretch>
            <a:fillRect/>
          </a:stretch>
        </p:blipFill>
        <p:spPr bwMode="auto">
          <a:xfrm>
            <a:off x="3428992" y="1928802"/>
            <a:ext cx="1928826" cy="3000396"/>
          </a:xfrm>
          <a:prstGeom prst="rect">
            <a:avLst/>
          </a:prstGeom>
          <a:noFill/>
        </p:spPr>
      </p:pic>
      <p:sp>
        <p:nvSpPr>
          <p:cNvPr id="8" name="Прямоугольник 7"/>
          <p:cNvSpPr/>
          <p:nvPr/>
        </p:nvSpPr>
        <p:spPr>
          <a:xfrm>
            <a:off x="4404326" y="1357298"/>
            <a:ext cx="335348" cy="369332"/>
          </a:xfrm>
          <a:prstGeom prst="rect">
            <a:avLst/>
          </a:prstGeom>
        </p:spPr>
        <p:txBody>
          <a:bodyPr wrap="square">
            <a:spAutoFit/>
          </a:bodyPr>
          <a:lstStyle/>
          <a:p>
            <a:r>
              <a:rPr lang="ru-RU" dirty="0" smtClean="0"/>
              <a:t> </a:t>
            </a:r>
            <a:endParaRPr lang="ru-RU" dirty="0"/>
          </a:p>
        </p:txBody>
      </p:sp>
      <p:sp>
        <p:nvSpPr>
          <p:cNvPr id="9" name="Прямоугольник 8"/>
          <p:cNvSpPr/>
          <p:nvPr/>
        </p:nvSpPr>
        <p:spPr>
          <a:xfrm>
            <a:off x="5540438" y="1666360"/>
            <a:ext cx="184731" cy="369332"/>
          </a:xfrm>
          <a:prstGeom prst="rect">
            <a:avLst/>
          </a:prstGeom>
        </p:spPr>
        <p:txBody>
          <a:bodyPr wrap="none">
            <a:spAutoFit/>
          </a:bodyPr>
          <a:lstStyle/>
          <a:p>
            <a:endParaRPr lang="ru-RU" dirty="0"/>
          </a:p>
        </p:txBody>
      </p:sp>
      <p:sp>
        <p:nvSpPr>
          <p:cNvPr id="11" name="Прямоугольник 10"/>
          <p:cNvSpPr/>
          <p:nvPr/>
        </p:nvSpPr>
        <p:spPr>
          <a:xfrm rot="10800000" flipV="1">
            <a:off x="3795249" y="2500306"/>
            <a:ext cx="1553502" cy="369332"/>
          </a:xfrm>
          <a:prstGeom prst="rect">
            <a:avLst/>
          </a:prstGeom>
        </p:spPr>
        <p:txBody>
          <a:bodyPr wrap="square">
            <a:spAutoFit/>
          </a:bodyPr>
          <a:lstStyle/>
          <a:p>
            <a:r>
              <a:rPr lang="ru-RU" dirty="0" smtClean="0"/>
              <a:t> </a:t>
            </a:r>
            <a:endParaRPr lang="ru-RU" dirty="0"/>
          </a:p>
        </p:txBody>
      </p:sp>
      <p:sp>
        <p:nvSpPr>
          <p:cNvPr id="12" name="Прямоугольник 11"/>
          <p:cNvSpPr/>
          <p:nvPr/>
        </p:nvSpPr>
        <p:spPr>
          <a:xfrm rot="21134971">
            <a:off x="450609" y="3884078"/>
            <a:ext cx="2544927" cy="49884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err="1" smtClean="0">
                <a:solidFill>
                  <a:schemeClr val="tx1"/>
                </a:solidFill>
              </a:rPr>
              <a:t>Перепечина</a:t>
            </a:r>
            <a:r>
              <a:rPr lang="ru-RU" sz="1200" dirty="0" smtClean="0">
                <a:solidFill>
                  <a:schemeClr val="tx1"/>
                </a:solidFill>
              </a:rPr>
              <a:t>  </a:t>
            </a:r>
          </a:p>
          <a:p>
            <a:pPr algn="ctr"/>
            <a:r>
              <a:rPr lang="ru-RU" sz="1200" dirty="0" smtClean="0">
                <a:solidFill>
                  <a:schemeClr val="tx1"/>
                </a:solidFill>
              </a:rPr>
              <a:t>Оксана Дмитриевна</a:t>
            </a:r>
            <a:endParaRPr lang="ru-RU" sz="1200" dirty="0">
              <a:solidFill>
                <a:schemeClr val="tx1"/>
              </a:solidFill>
            </a:endParaRPr>
          </a:p>
        </p:txBody>
      </p:sp>
      <p:sp>
        <p:nvSpPr>
          <p:cNvPr id="13" name="Прямоугольник 12"/>
          <p:cNvSpPr/>
          <p:nvPr/>
        </p:nvSpPr>
        <p:spPr>
          <a:xfrm>
            <a:off x="3286116" y="5000636"/>
            <a:ext cx="2428892" cy="42862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err="1" smtClean="0">
                <a:solidFill>
                  <a:schemeClr val="tx1"/>
                </a:solidFill>
              </a:rPr>
              <a:t>Валяева</a:t>
            </a:r>
            <a:r>
              <a:rPr lang="ru-RU" sz="1200" dirty="0" smtClean="0">
                <a:solidFill>
                  <a:schemeClr val="tx1"/>
                </a:solidFill>
              </a:rPr>
              <a:t> Екатерина Григорьевна</a:t>
            </a:r>
            <a:endParaRPr lang="ru-RU" sz="1200" dirty="0">
              <a:solidFill>
                <a:schemeClr val="tx1"/>
              </a:solidFill>
            </a:endParaRPr>
          </a:p>
        </p:txBody>
      </p:sp>
      <p:sp>
        <p:nvSpPr>
          <p:cNvPr id="14" name="Прямоугольник 13"/>
          <p:cNvSpPr/>
          <p:nvPr/>
        </p:nvSpPr>
        <p:spPr>
          <a:xfrm>
            <a:off x="6320824" y="4569441"/>
            <a:ext cx="2428892" cy="43349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err="1" smtClean="0">
                <a:solidFill>
                  <a:schemeClr val="tx1"/>
                </a:solidFill>
              </a:rPr>
              <a:t>Езжалова</a:t>
            </a:r>
            <a:r>
              <a:rPr lang="ru-RU" sz="1200" dirty="0" smtClean="0">
                <a:solidFill>
                  <a:schemeClr val="tx1"/>
                </a:solidFill>
              </a:rPr>
              <a:t>  Наталья Николаевна</a:t>
            </a:r>
            <a:endParaRPr lang="ru-RU" sz="1200" dirty="0">
              <a:solidFill>
                <a:schemeClr val="tx1"/>
              </a:solidFill>
            </a:endParaRPr>
          </a:p>
        </p:txBody>
      </p:sp>
      <p:pic>
        <p:nvPicPr>
          <p:cNvPr id="1026" name="Picture 2" descr="E:\документы\Мои рисунки\P1010613.jpg"/>
          <p:cNvPicPr>
            <a:picLocks noChangeAspect="1" noChangeArrowheads="1"/>
          </p:cNvPicPr>
          <p:nvPr/>
        </p:nvPicPr>
        <p:blipFill>
          <a:blip r:embed="rId5"/>
          <a:srcRect/>
          <a:stretch>
            <a:fillRect/>
          </a:stretch>
        </p:blipFill>
        <p:spPr bwMode="auto">
          <a:xfrm>
            <a:off x="714348" y="4857760"/>
            <a:ext cx="2000264" cy="1676400"/>
          </a:xfrm>
          <a:prstGeom prst="rect">
            <a:avLst/>
          </a:prstGeom>
          <a:noFill/>
        </p:spPr>
      </p:pic>
      <p:pic>
        <p:nvPicPr>
          <p:cNvPr id="1027" name="Picture 3" descr="E:\документы\Мои рисунки\P1010612.jpg"/>
          <p:cNvPicPr>
            <a:picLocks noChangeAspect="1" noChangeArrowheads="1"/>
          </p:cNvPicPr>
          <p:nvPr/>
        </p:nvPicPr>
        <p:blipFill>
          <a:blip r:embed="rId6"/>
          <a:srcRect/>
          <a:stretch>
            <a:fillRect/>
          </a:stretch>
        </p:blipFill>
        <p:spPr bwMode="auto">
          <a:xfrm>
            <a:off x="6429388" y="5357826"/>
            <a:ext cx="1928826" cy="121444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71546"/>
            <a:ext cx="8229600" cy="4714908"/>
          </a:xfrm>
        </p:spPr>
        <p:txBody>
          <a:bodyPr>
            <a:noAutofit/>
          </a:bodyPr>
          <a:lstStyle/>
          <a:p>
            <a:pPr algn="l"/>
            <a:r>
              <a:rPr lang="ru-RU" sz="1800" dirty="0" smtClean="0">
                <a:ea typeface="Times New Roman" pitchFamily="18" charset="0"/>
                <a:cs typeface="Times New Roman" pitchFamily="18" charset="0"/>
              </a:rPr>
              <a:t>Отличительной чертой учреждения является создание </a:t>
            </a:r>
            <a:r>
              <a:rPr lang="ru-RU" sz="1800" dirty="0" err="1" smtClean="0">
                <a:ea typeface="Times New Roman" pitchFamily="18" charset="0"/>
                <a:cs typeface="Times New Roman" pitchFamily="18" charset="0"/>
              </a:rPr>
              <a:t>здоровьесберегающих</a:t>
            </a:r>
            <a:r>
              <a:rPr lang="ru-RU" sz="1800" dirty="0" smtClean="0">
                <a:ea typeface="Times New Roman" pitchFamily="18" charset="0"/>
                <a:cs typeface="Times New Roman" pitchFamily="18" charset="0"/>
              </a:rPr>
              <a:t> условий в детском саду, при которых  каждый воспитанник мог реализовать себя, свои интересы, способности в соответствии с уровнем физического и психического здоровья. В ДОУ сложились положительные традиции: выработался особый стиль отношений между воспитанниками, педагогами и родителями. Этому помогло совместное проведение  физкультурных мероприятий, праздников, развлечений. В каждой возрастной группе разработана модель двигательной активности воспитанников в течение дня. </a:t>
            </a:r>
            <a:r>
              <a:rPr lang="ru-RU" sz="1800" dirty="0" smtClean="0"/>
              <a:t>Физкультурные центры в группах оснащены разнообразным стандартным оборудованием (мячами, обручами, скакалками и др.) и нестандартным оборудованием (</a:t>
            </a:r>
            <a:r>
              <a:rPr lang="ru-RU" sz="1800" dirty="0" err="1" smtClean="0"/>
              <a:t>коррегирующими</a:t>
            </a:r>
            <a:r>
              <a:rPr lang="ru-RU" sz="1800" dirty="0" smtClean="0"/>
              <a:t> дорожками, массажными ковриками и др.), а также выносным материалом для полноценного проведения игр на прогулке, спортивных развлечений и соревнований, часов двигательной активности. </a:t>
            </a:r>
            <a:r>
              <a:rPr lang="ru-RU" sz="1800" dirty="0" smtClean="0">
                <a:ea typeface="Times New Roman" pitchFamily="18" charset="0"/>
                <a:cs typeface="Times New Roman" pitchFamily="18" charset="0"/>
              </a:rPr>
              <a:t>Все это помогли организовать и систематизировать  медицинские работники : </a:t>
            </a:r>
            <a:r>
              <a:rPr lang="ru-RU" sz="1800" dirty="0" err="1" smtClean="0">
                <a:ea typeface="Times New Roman" pitchFamily="18" charset="0"/>
                <a:cs typeface="Times New Roman" pitchFamily="18" charset="0"/>
              </a:rPr>
              <a:t>Суконцева</a:t>
            </a:r>
            <a:r>
              <a:rPr lang="ru-RU" sz="1800" dirty="0" smtClean="0">
                <a:ea typeface="Times New Roman" pitchFamily="18" charset="0"/>
                <a:cs typeface="Times New Roman" pitchFamily="18" charset="0"/>
              </a:rPr>
              <a:t> Г.Л., </a:t>
            </a:r>
            <a:r>
              <a:rPr lang="ru-RU" sz="1800" dirty="0" err="1" smtClean="0">
                <a:ea typeface="Times New Roman" pitchFamily="18" charset="0"/>
                <a:cs typeface="Times New Roman" pitchFamily="18" charset="0"/>
              </a:rPr>
              <a:t>Ефременко</a:t>
            </a:r>
            <a:r>
              <a:rPr lang="ru-RU" sz="1800" dirty="0" smtClean="0">
                <a:ea typeface="Times New Roman" pitchFamily="18" charset="0"/>
                <a:cs typeface="Times New Roman" pitchFamily="18" charset="0"/>
              </a:rPr>
              <a:t>  Р.И. , стоящие у истоков становление </a:t>
            </a:r>
            <a:r>
              <a:rPr lang="ru-RU" sz="1800" dirty="0" err="1" smtClean="0">
                <a:ea typeface="Times New Roman" pitchFamily="18" charset="0"/>
                <a:cs typeface="Times New Roman" pitchFamily="18" charset="0"/>
              </a:rPr>
              <a:t>физкультурно</a:t>
            </a:r>
            <a:r>
              <a:rPr lang="ru-RU" sz="1800" dirty="0" smtClean="0">
                <a:ea typeface="Times New Roman" pitchFamily="18" charset="0"/>
                <a:cs typeface="Times New Roman" pitchFamily="18" charset="0"/>
              </a:rPr>
              <a:t> – оздоровительной работы в ДОУ и инструкторы по  физической культуре: Тарасова Л.В. ,Панина Е.П.</a:t>
            </a:r>
            <a:r>
              <a:rPr lang="ru-RU" sz="1800" dirty="0" smtClean="0"/>
              <a:t/>
            </a:r>
            <a:br>
              <a:rPr lang="ru-RU" sz="1800" dirty="0" smtClean="0"/>
            </a:br>
            <a:endParaRPr lang="ru-RU"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85786" y="274638"/>
            <a:ext cx="7572428" cy="511156"/>
          </a:xfrm>
        </p:spPr>
        <p:txBody>
          <a:bodyPr>
            <a:normAutofit fontScale="90000"/>
          </a:bodyPr>
          <a:lstStyle/>
          <a:p>
            <a:r>
              <a:rPr lang="ru-RU" sz="1100" dirty="0" smtClean="0"/>
              <a:t>Медицинский персонал  детского сада с 1978 года. Огромный вклад в работу по  и оздоровлению детей внесли. Сколько детей, поправивших своё здоровье выпустил детский сад за эти годы, скольким детям было подарено счастливое детство</a:t>
            </a:r>
            <a:br>
              <a:rPr lang="ru-RU" sz="1100" dirty="0" smtClean="0"/>
            </a:br>
            <a:endParaRPr lang="ru-RU" sz="1100" dirty="0"/>
          </a:p>
        </p:txBody>
      </p:sp>
      <p:pic>
        <p:nvPicPr>
          <p:cNvPr id="2051" name="Picture 3" descr="E:\документы\Мои рисунки\img020.jpg"/>
          <p:cNvPicPr>
            <a:picLocks noChangeAspect="1" noChangeArrowheads="1"/>
          </p:cNvPicPr>
          <p:nvPr/>
        </p:nvPicPr>
        <p:blipFill>
          <a:blip r:embed="rId3"/>
          <a:srcRect/>
          <a:stretch>
            <a:fillRect/>
          </a:stretch>
        </p:blipFill>
        <p:spPr bwMode="auto">
          <a:xfrm>
            <a:off x="3214678" y="857232"/>
            <a:ext cx="1785950" cy="2786082"/>
          </a:xfrm>
          <a:prstGeom prst="rect">
            <a:avLst/>
          </a:prstGeom>
          <a:noFill/>
        </p:spPr>
      </p:pic>
      <p:pic>
        <p:nvPicPr>
          <p:cNvPr id="1027" name="Picture 3" descr="E:\документы\Мои рисунки\P1010210.jpg"/>
          <p:cNvPicPr>
            <a:picLocks noChangeAspect="1" noChangeArrowheads="1"/>
          </p:cNvPicPr>
          <p:nvPr/>
        </p:nvPicPr>
        <p:blipFill>
          <a:blip r:embed="rId4" cstate="print"/>
          <a:srcRect/>
          <a:stretch>
            <a:fillRect/>
          </a:stretch>
        </p:blipFill>
        <p:spPr bwMode="auto">
          <a:xfrm>
            <a:off x="6357950" y="2857496"/>
            <a:ext cx="2071702" cy="2500330"/>
          </a:xfrm>
          <a:prstGeom prst="rect">
            <a:avLst/>
          </a:prstGeom>
          <a:noFill/>
        </p:spPr>
      </p:pic>
      <p:sp>
        <p:nvSpPr>
          <p:cNvPr id="8" name="Прямоугольник 7"/>
          <p:cNvSpPr/>
          <p:nvPr/>
        </p:nvSpPr>
        <p:spPr>
          <a:xfrm>
            <a:off x="3071802" y="3786190"/>
            <a:ext cx="3143272" cy="57150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err="1" smtClean="0">
                <a:solidFill>
                  <a:schemeClr val="tx1"/>
                </a:solidFill>
              </a:rPr>
              <a:t>Ефременко</a:t>
            </a:r>
            <a:r>
              <a:rPr lang="ru-RU" sz="1200" dirty="0" smtClean="0">
                <a:solidFill>
                  <a:schemeClr val="tx1"/>
                </a:solidFill>
              </a:rPr>
              <a:t> Раиса Ивановна-.</a:t>
            </a:r>
          </a:p>
          <a:p>
            <a:pPr algn="ctr"/>
            <a:r>
              <a:rPr lang="ru-RU" sz="1200" dirty="0" smtClean="0">
                <a:solidFill>
                  <a:schemeClr val="tx1"/>
                </a:solidFill>
              </a:rPr>
              <a:t>Старшая медицинская сестра. Работала в детском саду с 1978 г. по 2007 г.</a:t>
            </a:r>
            <a:endParaRPr lang="ru-RU" sz="1200" dirty="0">
              <a:solidFill>
                <a:schemeClr val="tx1"/>
              </a:solidFill>
            </a:endParaRPr>
          </a:p>
        </p:txBody>
      </p:sp>
      <p:pic>
        <p:nvPicPr>
          <p:cNvPr id="1028" name="Picture 4" descr="C:\Documents and Settings\Admin\Рабочий стол\Елена Васильевна_cr.jpg"/>
          <p:cNvPicPr>
            <a:picLocks noChangeAspect="1" noChangeArrowheads="1"/>
          </p:cNvPicPr>
          <p:nvPr/>
        </p:nvPicPr>
        <p:blipFill>
          <a:blip r:embed="rId5"/>
          <a:srcRect/>
          <a:stretch>
            <a:fillRect/>
          </a:stretch>
        </p:blipFill>
        <p:spPr bwMode="auto">
          <a:xfrm>
            <a:off x="500034" y="3357562"/>
            <a:ext cx="2143140" cy="2500330"/>
          </a:xfrm>
          <a:prstGeom prst="rect">
            <a:avLst/>
          </a:prstGeom>
          <a:noFill/>
        </p:spPr>
      </p:pic>
      <p:sp>
        <p:nvSpPr>
          <p:cNvPr id="10" name="Прямоугольник 9"/>
          <p:cNvSpPr/>
          <p:nvPr/>
        </p:nvSpPr>
        <p:spPr>
          <a:xfrm>
            <a:off x="6000760" y="5572140"/>
            <a:ext cx="2714644" cy="57150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Литвинова Оксана Анатольевна.</a:t>
            </a:r>
          </a:p>
          <a:p>
            <a:pPr algn="ctr"/>
            <a:r>
              <a:rPr lang="ru-RU" sz="1200" dirty="0" smtClean="0">
                <a:solidFill>
                  <a:schemeClr val="tx1"/>
                </a:solidFill>
              </a:rPr>
              <a:t>Медицинская сестра детского сада с 2007 г. по настоящее время</a:t>
            </a:r>
            <a:endParaRPr lang="ru-RU" sz="1200" dirty="0">
              <a:solidFill>
                <a:schemeClr val="tx1"/>
              </a:solidFill>
            </a:endParaRPr>
          </a:p>
        </p:txBody>
      </p:sp>
      <p:sp>
        <p:nvSpPr>
          <p:cNvPr id="12" name="Прямоугольник 11"/>
          <p:cNvSpPr/>
          <p:nvPr/>
        </p:nvSpPr>
        <p:spPr>
          <a:xfrm>
            <a:off x="357158" y="6000768"/>
            <a:ext cx="2857520" cy="64294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err="1" smtClean="0">
                <a:solidFill>
                  <a:schemeClr val="tx1"/>
                </a:solidFill>
              </a:rPr>
              <a:t>Гунченко</a:t>
            </a:r>
            <a:r>
              <a:rPr lang="ru-RU" sz="1200" dirty="0" smtClean="0">
                <a:solidFill>
                  <a:schemeClr val="tx1"/>
                </a:solidFill>
              </a:rPr>
              <a:t> Елена Васильевна.</a:t>
            </a:r>
          </a:p>
          <a:p>
            <a:pPr algn="ctr"/>
            <a:r>
              <a:rPr lang="ru-RU" sz="1200" dirty="0" smtClean="0">
                <a:solidFill>
                  <a:schemeClr val="tx1"/>
                </a:solidFill>
              </a:rPr>
              <a:t>Старшая медицинская сестра с 2005 г. по настоящее время.</a:t>
            </a:r>
            <a:endParaRPr lang="ru-RU" sz="1200"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428604"/>
            <a:ext cx="8229600" cy="1214446"/>
          </a:xfrm>
        </p:spPr>
        <p:txBody>
          <a:bodyPr>
            <a:normAutofit/>
          </a:bodyPr>
          <a:lstStyle/>
          <a:p>
            <a:r>
              <a:rPr lang="ru-RU" sz="3200" dirty="0" smtClean="0"/>
              <a:t>Инструкторы по физической культуры </a:t>
            </a:r>
            <a:br>
              <a:rPr lang="ru-RU" sz="3200" dirty="0" smtClean="0"/>
            </a:br>
            <a:r>
              <a:rPr lang="ru-RU" sz="3200" dirty="0" smtClean="0"/>
              <a:t>с 1995г. по 2012г.</a:t>
            </a:r>
            <a:endParaRPr lang="ru-RU" sz="3200" dirty="0"/>
          </a:p>
        </p:txBody>
      </p:sp>
      <p:sp>
        <p:nvSpPr>
          <p:cNvPr id="3" name="Прямоугольник 2"/>
          <p:cNvSpPr/>
          <p:nvPr/>
        </p:nvSpPr>
        <p:spPr>
          <a:xfrm>
            <a:off x="714348" y="4714884"/>
            <a:ext cx="2428892" cy="3571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Тарасова Лариса Викторовна</a:t>
            </a:r>
            <a:endParaRPr lang="ru-RU" sz="1200" dirty="0">
              <a:solidFill>
                <a:schemeClr val="tx1"/>
              </a:solidFill>
            </a:endParaRPr>
          </a:p>
        </p:txBody>
      </p:sp>
      <p:pic>
        <p:nvPicPr>
          <p:cNvPr id="13314" name="Picture 2" descr="E:\документы\Мои рисунки\img008.jpg"/>
          <p:cNvPicPr>
            <a:picLocks noChangeAspect="1" noChangeArrowheads="1"/>
          </p:cNvPicPr>
          <p:nvPr/>
        </p:nvPicPr>
        <p:blipFill>
          <a:blip r:embed="rId2"/>
          <a:srcRect/>
          <a:stretch>
            <a:fillRect/>
          </a:stretch>
        </p:blipFill>
        <p:spPr bwMode="auto">
          <a:xfrm>
            <a:off x="1000100" y="1857364"/>
            <a:ext cx="1857388" cy="2571768"/>
          </a:xfrm>
          <a:prstGeom prst="rect">
            <a:avLst/>
          </a:prstGeom>
          <a:noFill/>
        </p:spPr>
      </p:pic>
      <p:pic>
        <p:nvPicPr>
          <p:cNvPr id="13315" name="Picture 3" descr="E:\документы\Мои рисунки\100_3053.jpg"/>
          <p:cNvPicPr>
            <a:picLocks noChangeAspect="1" noChangeArrowheads="1"/>
          </p:cNvPicPr>
          <p:nvPr/>
        </p:nvPicPr>
        <p:blipFill>
          <a:blip r:embed="rId3" cstate="print"/>
          <a:srcRect/>
          <a:stretch>
            <a:fillRect/>
          </a:stretch>
        </p:blipFill>
        <p:spPr bwMode="auto">
          <a:xfrm>
            <a:off x="6572264" y="2928934"/>
            <a:ext cx="1928826" cy="2500330"/>
          </a:xfrm>
          <a:prstGeom prst="rect">
            <a:avLst/>
          </a:prstGeom>
          <a:noFill/>
        </p:spPr>
      </p:pic>
      <p:sp>
        <p:nvSpPr>
          <p:cNvPr id="6" name="Прямоугольник 5"/>
          <p:cNvSpPr/>
          <p:nvPr/>
        </p:nvSpPr>
        <p:spPr>
          <a:xfrm>
            <a:off x="6500826" y="2428868"/>
            <a:ext cx="2428892" cy="3571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err="1" smtClean="0">
                <a:solidFill>
                  <a:schemeClr val="tx1"/>
                </a:solidFill>
              </a:rPr>
              <a:t>Тюхина</a:t>
            </a:r>
            <a:r>
              <a:rPr lang="ru-RU" sz="1200" dirty="0" smtClean="0">
                <a:solidFill>
                  <a:schemeClr val="tx1"/>
                </a:solidFill>
              </a:rPr>
              <a:t> Ольга Юрьевна</a:t>
            </a:r>
            <a:endParaRPr lang="ru-RU" sz="1200" dirty="0">
              <a:solidFill>
                <a:schemeClr val="tx1"/>
              </a:solidFill>
            </a:endParaRPr>
          </a:p>
        </p:txBody>
      </p:sp>
      <p:pic>
        <p:nvPicPr>
          <p:cNvPr id="2050" name="Picture 2" descr="E:\документы\Мои рисунки\Копия Панина.jpg"/>
          <p:cNvPicPr>
            <a:picLocks noChangeAspect="1" noChangeArrowheads="1"/>
          </p:cNvPicPr>
          <p:nvPr/>
        </p:nvPicPr>
        <p:blipFill>
          <a:blip r:embed="rId4"/>
          <a:srcRect/>
          <a:stretch>
            <a:fillRect/>
          </a:stretch>
        </p:blipFill>
        <p:spPr bwMode="auto">
          <a:xfrm>
            <a:off x="4071935" y="2714620"/>
            <a:ext cx="1428760" cy="1857388"/>
          </a:xfrm>
          <a:prstGeom prst="rect">
            <a:avLst/>
          </a:prstGeom>
          <a:noFill/>
        </p:spPr>
      </p:pic>
      <p:sp>
        <p:nvSpPr>
          <p:cNvPr id="8" name="Прямоугольник 7"/>
          <p:cNvSpPr/>
          <p:nvPr/>
        </p:nvSpPr>
        <p:spPr>
          <a:xfrm>
            <a:off x="3786182" y="4714884"/>
            <a:ext cx="2428892" cy="42862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Панина Елена Павловна. </a:t>
            </a:r>
            <a:endParaRPr lang="ru-RU" sz="1200"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85786" y="428604"/>
            <a:ext cx="7000924" cy="785818"/>
          </a:xfrm>
        </p:spPr>
        <p:txBody>
          <a:bodyPr>
            <a:normAutofit fontScale="90000"/>
          </a:bodyPr>
          <a:lstStyle/>
          <a:p>
            <a:r>
              <a:rPr lang="ru-RU" sz="1400" b="1" i="1" dirty="0" smtClean="0"/>
              <a:t>В тесном контакте с педагогическими работниками детского сада трудятся и другие работники.</a:t>
            </a:r>
            <a:r>
              <a:rPr lang="ru-RU" sz="1000" dirty="0" smtClean="0"/>
              <a:t/>
            </a:r>
            <a:br>
              <a:rPr lang="ru-RU" sz="1000" dirty="0" smtClean="0"/>
            </a:br>
            <a:r>
              <a:rPr lang="ru-RU" sz="1600" dirty="0" smtClean="0"/>
              <a:t>Лучшие помощники воспитателей , создают уют и красоту в каждом уголке детского сада.( 1998г.по2012 г.)</a:t>
            </a:r>
            <a:endParaRPr lang="ru-RU" sz="1600" dirty="0"/>
          </a:p>
        </p:txBody>
      </p:sp>
      <p:pic>
        <p:nvPicPr>
          <p:cNvPr id="2050" name="Picture 2" descr="E:\документы\Мои рисунки\Чернышова Валя.jpg"/>
          <p:cNvPicPr>
            <a:picLocks noChangeAspect="1" noChangeArrowheads="1"/>
          </p:cNvPicPr>
          <p:nvPr/>
        </p:nvPicPr>
        <p:blipFill>
          <a:blip r:embed="rId2"/>
          <a:srcRect/>
          <a:stretch>
            <a:fillRect/>
          </a:stretch>
        </p:blipFill>
        <p:spPr bwMode="auto">
          <a:xfrm>
            <a:off x="6715140" y="1357298"/>
            <a:ext cx="1285884" cy="1785950"/>
          </a:xfrm>
          <a:prstGeom prst="rect">
            <a:avLst/>
          </a:prstGeom>
          <a:noFill/>
        </p:spPr>
      </p:pic>
      <p:pic>
        <p:nvPicPr>
          <p:cNvPr id="2051" name="Picture 3" descr="E:\документы\Мои рисунки\надя Чернышова.jpg"/>
          <p:cNvPicPr>
            <a:picLocks noChangeAspect="1" noChangeArrowheads="1"/>
          </p:cNvPicPr>
          <p:nvPr/>
        </p:nvPicPr>
        <p:blipFill>
          <a:blip r:embed="rId3"/>
          <a:srcRect/>
          <a:stretch>
            <a:fillRect/>
          </a:stretch>
        </p:blipFill>
        <p:spPr bwMode="auto">
          <a:xfrm>
            <a:off x="3500430" y="1571612"/>
            <a:ext cx="1643074" cy="1857388"/>
          </a:xfrm>
          <a:prstGeom prst="rect">
            <a:avLst/>
          </a:prstGeom>
          <a:noFill/>
        </p:spPr>
      </p:pic>
      <p:pic>
        <p:nvPicPr>
          <p:cNvPr id="2052" name="Picture 4" descr="E:\документы\Мои рисунки\Филатова.jpg"/>
          <p:cNvPicPr>
            <a:picLocks noChangeAspect="1" noChangeArrowheads="1"/>
          </p:cNvPicPr>
          <p:nvPr/>
        </p:nvPicPr>
        <p:blipFill>
          <a:blip r:embed="rId4"/>
          <a:srcRect/>
          <a:stretch>
            <a:fillRect/>
          </a:stretch>
        </p:blipFill>
        <p:spPr bwMode="auto">
          <a:xfrm>
            <a:off x="571472" y="4071942"/>
            <a:ext cx="1357322" cy="1928827"/>
          </a:xfrm>
          <a:prstGeom prst="rect">
            <a:avLst/>
          </a:prstGeom>
          <a:noFill/>
        </p:spPr>
      </p:pic>
      <p:pic>
        <p:nvPicPr>
          <p:cNvPr id="2053" name="Picture 5" descr="E:\документы\Мои рисунки\шелякина.jpg"/>
          <p:cNvPicPr>
            <a:picLocks noChangeAspect="1" noChangeArrowheads="1"/>
          </p:cNvPicPr>
          <p:nvPr/>
        </p:nvPicPr>
        <p:blipFill>
          <a:blip r:embed="rId5"/>
          <a:srcRect/>
          <a:stretch>
            <a:fillRect/>
          </a:stretch>
        </p:blipFill>
        <p:spPr bwMode="auto">
          <a:xfrm>
            <a:off x="6715140" y="3857628"/>
            <a:ext cx="1357322" cy="1785950"/>
          </a:xfrm>
          <a:prstGeom prst="rect">
            <a:avLst/>
          </a:prstGeom>
          <a:noFill/>
        </p:spPr>
      </p:pic>
      <p:pic>
        <p:nvPicPr>
          <p:cNvPr id="2054" name="Picture 6" descr="E:\документы\Мои рисунки\P1030161.jpg"/>
          <p:cNvPicPr>
            <a:picLocks noChangeAspect="1" noChangeArrowheads="1"/>
          </p:cNvPicPr>
          <p:nvPr/>
        </p:nvPicPr>
        <p:blipFill>
          <a:blip r:embed="rId6"/>
          <a:srcRect/>
          <a:stretch>
            <a:fillRect/>
          </a:stretch>
        </p:blipFill>
        <p:spPr bwMode="auto">
          <a:xfrm>
            <a:off x="3500430" y="4000504"/>
            <a:ext cx="1706563" cy="1935163"/>
          </a:xfrm>
          <a:prstGeom prst="rect">
            <a:avLst/>
          </a:prstGeom>
          <a:noFill/>
        </p:spPr>
      </p:pic>
      <p:sp>
        <p:nvSpPr>
          <p:cNvPr id="10" name="Прямоугольник 9"/>
          <p:cNvSpPr/>
          <p:nvPr/>
        </p:nvSpPr>
        <p:spPr>
          <a:xfrm>
            <a:off x="3214678" y="3500439"/>
            <a:ext cx="2250582" cy="2857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err="1" smtClean="0">
                <a:solidFill>
                  <a:schemeClr val="tx1"/>
                </a:solidFill>
              </a:rPr>
              <a:t>Чернышова</a:t>
            </a:r>
            <a:r>
              <a:rPr lang="ru-RU" sz="1200" dirty="0" smtClean="0">
                <a:solidFill>
                  <a:schemeClr val="tx1"/>
                </a:solidFill>
              </a:rPr>
              <a:t> Надежда Ивановна</a:t>
            </a:r>
            <a:endParaRPr lang="ru-RU" sz="1200" dirty="0">
              <a:solidFill>
                <a:schemeClr val="tx1"/>
              </a:solidFill>
            </a:endParaRPr>
          </a:p>
        </p:txBody>
      </p:sp>
      <p:sp>
        <p:nvSpPr>
          <p:cNvPr id="11" name="Прямоугольник 10"/>
          <p:cNvSpPr/>
          <p:nvPr/>
        </p:nvSpPr>
        <p:spPr>
          <a:xfrm>
            <a:off x="6286512" y="3214687"/>
            <a:ext cx="2071702" cy="35718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err="1" smtClean="0">
                <a:solidFill>
                  <a:schemeClr val="tx1"/>
                </a:solidFill>
              </a:rPr>
              <a:t>Чернышова</a:t>
            </a:r>
            <a:r>
              <a:rPr lang="ru-RU" sz="1200" dirty="0" smtClean="0">
                <a:solidFill>
                  <a:schemeClr val="tx1"/>
                </a:solidFill>
              </a:rPr>
              <a:t> Валентина Петровна</a:t>
            </a:r>
            <a:endParaRPr lang="ru-RU" sz="1200" dirty="0">
              <a:solidFill>
                <a:schemeClr val="tx1"/>
              </a:solidFill>
            </a:endParaRPr>
          </a:p>
        </p:txBody>
      </p:sp>
      <p:sp>
        <p:nvSpPr>
          <p:cNvPr id="12" name="Прямоугольник 11"/>
          <p:cNvSpPr/>
          <p:nvPr/>
        </p:nvSpPr>
        <p:spPr>
          <a:xfrm>
            <a:off x="6286512" y="5786455"/>
            <a:ext cx="2250582" cy="21431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err="1" smtClean="0">
                <a:solidFill>
                  <a:schemeClr val="tx1"/>
                </a:solidFill>
              </a:rPr>
              <a:t>Шелякина</a:t>
            </a:r>
            <a:r>
              <a:rPr lang="ru-RU" sz="1200" dirty="0" smtClean="0">
                <a:solidFill>
                  <a:schemeClr val="tx1"/>
                </a:solidFill>
              </a:rPr>
              <a:t> Татьяна Николаевна</a:t>
            </a:r>
            <a:endParaRPr lang="ru-RU" sz="1200" dirty="0">
              <a:solidFill>
                <a:schemeClr val="tx1"/>
              </a:solidFill>
            </a:endParaRPr>
          </a:p>
        </p:txBody>
      </p:sp>
      <p:sp>
        <p:nvSpPr>
          <p:cNvPr id="13" name="Прямоугольник 12"/>
          <p:cNvSpPr/>
          <p:nvPr/>
        </p:nvSpPr>
        <p:spPr>
          <a:xfrm>
            <a:off x="3214678" y="6000769"/>
            <a:ext cx="2250582" cy="2143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Ермолова Ирина Петровна</a:t>
            </a:r>
            <a:endParaRPr lang="ru-RU" sz="1200" dirty="0">
              <a:solidFill>
                <a:schemeClr val="tx1"/>
              </a:solidFill>
            </a:endParaRPr>
          </a:p>
        </p:txBody>
      </p:sp>
      <p:sp>
        <p:nvSpPr>
          <p:cNvPr id="14" name="Прямоугольник 13"/>
          <p:cNvSpPr/>
          <p:nvPr/>
        </p:nvSpPr>
        <p:spPr>
          <a:xfrm>
            <a:off x="285720" y="6000768"/>
            <a:ext cx="2250582" cy="35718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Филатова Любовь Петровна</a:t>
            </a:r>
            <a:endParaRPr lang="ru-RU" sz="1200" dirty="0">
              <a:solidFill>
                <a:schemeClr val="tx1"/>
              </a:solidFill>
            </a:endParaRPr>
          </a:p>
        </p:txBody>
      </p:sp>
      <p:sp>
        <p:nvSpPr>
          <p:cNvPr id="15" name="Прямоугольник 14"/>
          <p:cNvSpPr/>
          <p:nvPr/>
        </p:nvSpPr>
        <p:spPr>
          <a:xfrm>
            <a:off x="357158" y="3500438"/>
            <a:ext cx="1928826" cy="50006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Елисеева Марина Евгеньевна</a:t>
            </a:r>
            <a:endParaRPr lang="ru-RU" sz="1200" dirty="0">
              <a:solidFill>
                <a:schemeClr val="tx1"/>
              </a:solidFill>
            </a:endParaRPr>
          </a:p>
        </p:txBody>
      </p:sp>
      <p:pic>
        <p:nvPicPr>
          <p:cNvPr id="3074" name="Picture 2" descr="E:\документы\Мои рисунки\Елисеева.jpg"/>
          <p:cNvPicPr>
            <a:picLocks noChangeAspect="1" noChangeArrowheads="1"/>
          </p:cNvPicPr>
          <p:nvPr/>
        </p:nvPicPr>
        <p:blipFill>
          <a:blip r:embed="rId7"/>
          <a:srcRect/>
          <a:stretch>
            <a:fillRect/>
          </a:stretch>
        </p:blipFill>
        <p:spPr bwMode="auto">
          <a:xfrm>
            <a:off x="428596" y="1571612"/>
            <a:ext cx="1785950" cy="192087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357166"/>
            <a:ext cx="8229600" cy="796908"/>
          </a:xfrm>
        </p:spPr>
        <p:txBody>
          <a:bodyPr>
            <a:normAutofit/>
          </a:bodyPr>
          <a:lstStyle/>
          <a:p>
            <a:r>
              <a:rPr lang="ru-RU" sz="2400" dirty="0" smtClean="0"/>
              <a:t>Работники пищеблока детского сада с 1981по 2012 г</a:t>
            </a:r>
            <a:endParaRPr lang="ru-RU" sz="2400" dirty="0"/>
          </a:p>
        </p:txBody>
      </p:sp>
      <p:sp>
        <p:nvSpPr>
          <p:cNvPr id="4" name="Текст 3"/>
          <p:cNvSpPr>
            <a:spLocks noGrp="1"/>
          </p:cNvSpPr>
          <p:nvPr>
            <p:ph type="body" idx="1"/>
          </p:nvPr>
        </p:nvSpPr>
        <p:spPr>
          <a:xfrm>
            <a:off x="457200" y="1214422"/>
            <a:ext cx="4040188" cy="1357322"/>
          </a:xfrm>
        </p:spPr>
        <p:txBody>
          <a:bodyPr>
            <a:normAutofit fontScale="47500" lnSpcReduction="20000"/>
          </a:bodyPr>
          <a:lstStyle/>
          <a:p>
            <a:r>
              <a:rPr lang="ru-RU" i="1" dirty="0" smtClean="0"/>
              <a:t>Работники пищеблока  слева направо:</a:t>
            </a:r>
          </a:p>
          <a:p>
            <a:r>
              <a:rPr lang="ru-RU" i="1" dirty="0" err="1" smtClean="0"/>
              <a:t>Мандрикова</a:t>
            </a:r>
            <a:r>
              <a:rPr lang="ru-RU" i="1" dirty="0" smtClean="0"/>
              <a:t> Нина Дмитриевна- повар,</a:t>
            </a:r>
          </a:p>
          <a:p>
            <a:r>
              <a:rPr lang="ru-RU" i="1" dirty="0" smtClean="0"/>
              <a:t>Демьянова (Гущина ) Валентина Алексеевна – повар,</a:t>
            </a:r>
          </a:p>
          <a:p>
            <a:r>
              <a:rPr lang="ru-RU" i="1" dirty="0" smtClean="0"/>
              <a:t>Улитина Александра Ивановна- шеф- повар,</a:t>
            </a:r>
          </a:p>
          <a:p>
            <a:r>
              <a:rPr lang="ru-RU" i="1" dirty="0" smtClean="0"/>
              <a:t>Калачева Антонина Яковлевна – повар,</a:t>
            </a:r>
          </a:p>
          <a:p>
            <a:r>
              <a:rPr lang="ru-RU" i="1" dirty="0" smtClean="0"/>
              <a:t>Найденова Наталья Николаевна - повар.</a:t>
            </a:r>
          </a:p>
          <a:p>
            <a:endParaRPr lang="ru-RU" dirty="0" smtClean="0"/>
          </a:p>
          <a:p>
            <a:endParaRPr lang="ru-RU" dirty="0"/>
          </a:p>
        </p:txBody>
      </p:sp>
      <p:sp>
        <p:nvSpPr>
          <p:cNvPr id="6" name="Текст 5"/>
          <p:cNvSpPr>
            <a:spLocks noGrp="1"/>
          </p:cNvSpPr>
          <p:nvPr>
            <p:ph type="body" sz="quarter" idx="3"/>
          </p:nvPr>
        </p:nvSpPr>
        <p:spPr>
          <a:xfrm>
            <a:off x="4645025" y="1071546"/>
            <a:ext cx="4041775" cy="1071570"/>
          </a:xfrm>
        </p:spPr>
        <p:txBody>
          <a:bodyPr>
            <a:normAutofit/>
          </a:bodyPr>
          <a:lstStyle/>
          <a:p>
            <a:r>
              <a:rPr lang="ru-RU" sz="1100" i="1" dirty="0" smtClean="0"/>
              <a:t>Работники пищеблока  слева направо:</a:t>
            </a:r>
          </a:p>
          <a:p>
            <a:r>
              <a:rPr lang="ru-RU" sz="1100" i="1" dirty="0" smtClean="0"/>
              <a:t>Гущина Валентина Алексеевна –повар,</a:t>
            </a:r>
          </a:p>
          <a:p>
            <a:r>
              <a:rPr lang="ru-RU" sz="1100" i="1" dirty="0" smtClean="0"/>
              <a:t>Манина Ирина Николаевна- повар,</a:t>
            </a:r>
          </a:p>
          <a:p>
            <a:r>
              <a:rPr lang="ru-RU" sz="1100" i="1" dirty="0" err="1" smtClean="0"/>
              <a:t>Мандрикова</a:t>
            </a:r>
            <a:r>
              <a:rPr lang="ru-RU" sz="1100" i="1" dirty="0" smtClean="0"/>
              <a:t> Нина Дмитриевна – шеф – повар.</a:t>
            </a:r>
          </a:p>
          <a:p>
            <a:endParaRPr lang="ru-RU" sz="1100" dirty="0"/>
          </a:p>
        </p:txBody>
      </p:sp>
      <p:pic>
        <p:nvPicPr>
          <p:cNvPr id="8" name="Picture 2" descr="E:\документы\Мои рисунки\пищеблок 1983.jpg"/>
          <p:cNvPicPr>
            <a:picLocks noGrp="1" noChangeAspect="1" noChangeArrowheads="1"/>
          </p:cNvPicPr>
          <p:nvPr>
            <p:ph sz="half" idx="2"/>
          </p:nvPr>
        </p:nvPicPr>
        <p:blipFill>
          <a:blip r:embed="rId2"/>
          <a:srcRect/>
          <a:stretch>
            <a:fillRect/>
          </a:stretch>
        </p:blipFill>
        <p:spPr bwMode="auto">
          <a:xfrm>
            <a:off x="285720" y="2643182"/>
            <a:ext cx="4040188" cy="3122231"/>
          </a:xfrm>
          <a:prstGeom prst="rect">
            <a:avLst/>
          </a:prstGeom>
          <a:noFill/>
        </p:spPr>
      </p:pic>
      <p:pic>
        <p:nvPicPr>
          <p:cNvPr id="3074" name="Picture 2" descr="E:\документы\Мои рисунки\Изображение 633.jpg"/>
          <p:cNvPicPr>
            <a:picLocks noGrp="1" noChangeAspect="1" noChangeArrowheads="1"/>
          </p:cNvPicPr>
          <p:nvPr>
            <p:ph sz="quarter" idx="4"/>
          </p:nvPr>
        </p:nvPicPr>
        <p:blipFill>
          <a:blip r:embed="rId3"/>
          <a:srcRect/>
          <a:stretch>
            <a:fillRect/>
          </a:stretch>
        </p:blipFill>
        <p:spPr bwMode="auto">
          <a:xfrm>
            <a:off x="4857752" y="2643183"/>
            <a:ext cx="3786214" cy="285752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0034" y="642918"/>
            <a:ext cx="8186766" cy="2286016"/>
          </a:xfrm>
        </p:spPr>
        <p:txBody>
          <a:bodyPr>
            <a:noAutofit/>
          </a:bodyPr>
          <a:lstStyle/>
          <a:p>
            <a:pPr algn="l"/>
            <a:r>
              <a:rPr lang="ru-RU" sz="1050" dirty="0" smtClean="0"/>
              <a:t>В микрорайоне машиностроительного завода на улице Шарапова, утопая в зелени, стоит большой двухэтажный дом. Густые кроны каштанов  окружают его. В этом доме – детский сад № 13, а малыши его хозяева. </a:t>
            </a:r>
            <a:br>
              <a:rPr lang="ru-RU" sz="1050" dirty="0" smtClean="0"/>
            </a:br>
            <a:r>
              <a:rPr lang="ru-RU" sz="1050" dirty="0" smtClean="0"/>
              <a:t>             Впервые его двери открылись перед детворой в 1967 году. Детский сад был ведомственным – относился к  машиностроительному заводу и построен  на средства </a:t>
            </a:r>
            <a:r>
              <a:rPr lang="ru-RU" sz="1050" dirty="0" err="1" smtClean="0"/>
              <a:t>машзавода</a:t>
            </a:r>
            <a:r>
              <a:rPr lang="ru-RU" sz="1050" dirty="0" smtClean="0"/>
              <a:t> , в то время - градообразующего предприятия г. Шебекино. Рассчитан на 140 мест, но ежегодно воспитывалось  200 дошкольников. В то время </a:t>
            </a:r>
            <a:r>
              <a:rPr lang="ru-RU" sz="1050" dirty="0" err="1" smtClean="0"/>
              <a:t>машзавод</a:t>
            </a:r>
            <a:r>
              <a:rPr lang="ru-RU" sz="1050" dirty="0" smtClean="0"/>
              <a:t> был  перспективным предприятием, строилось  жильё для работников завода,  было много рабочих мест, построено общежитие и клуб. Детей в детском саду  с каждым годом становилось всё больше. Директор завода   </a:t>
            </a:r>
            <a:r>
              <a:rPr lang="ru-RU" sz="1050" dirty="0" err="1" smtClean="0"/>
              <a:t>Ничиков</a:t>
            </a:r>
            <a:r>
              <a:rPr lang="ru-RU" sz="1050" dirty="0" smtClean="0"/>
              <a:t> Иван  </a:t>
            </a:r>
            <a:r>
              <a:rPr lang="ru-RU" sz="1050" dirty="0" err="1" smtClean="0"/>
              <a:t>Михайлович,много</a:t>
            </a:r>
            <a:r>
              <a:rPr lang="ru-RU" sz="1050" dirty="0" smtClean="0"/>
              <a:t> внимания уделял строительству и оснащению детского сада. </a:t>
            </a:r>
            <a:br>
              <a:rPr lang="ru-RU" sz="1050" dirty="0" smtClean="0"/>
            </a:br>
            <a:r>
              <a:rPr lang="ru-RU" sz="1050" dirty="0" smtClean="0"/>
              <a:t>Первой заведующей детского сада была назначена Захарченко Анна Андреевна и проработала в дошкольном учреждении до 1974 г. </a:t>
            </a:r>
            <a:r>
              <a:rPr lang="ru-RU" sz="1050" b="1" dirty="0" smtClean="0">
                <a:solidFill>
                  <a:schemeClr val="tx1">
                    <a:lumMod val="75000"/>
                    <a:lumOff val="25000"/>
                  </a:schemeClr>
                </a:solidFill>
              </a:rPr>
              <a:t>На ее плечи легло формирование коллектива, благоустройство групп и участков сада. 7 лет всю себя она отдавала детскому саду.</a:t>
            </a:r>
            <a:r>
              <a:rPr lang="ru-RU" sz="1050" dirty="0" smtClean="0"/>
              <a:t> Ей пришлось очень много работать с молодыми воспитателями: учить писать план, проводить занятия, владеть детским коллективом, наладить контакт с родителями. С первых же дней начали изучать программу, готовить пособия для проведения занятий. Она создала творческий, сплочённый коллектив. Научила не бояться трудностей, смело браться за всё новое, передовое в воспитании детей.</a:t>
            </a:r>
            <a:br>
              <a:rPr lang="ru-RU" sz="1050" dirty="0" smtClean="0"/>
            </a:br>
            <a:r>
              <a:rPr lang="ru-RU" sz="1200" dirty="0" smtClean="0"/>
              <a:t/>
            </a:r>
            <a:br>
              <a:rPr lang="ru-RU" sz="1200" dirty="0" smtClean="0"/>
            </a:br>
            <a:endParaRPr lang="ru-RU" sz="1200" dirty="0"/>
          </a:p>
        </p:txBody>
      </p:sp>
      <p:pic>
        <p:nvPicPr>
          <p:cNvPr id="1026" name="Picture 2" descr="E:\ФОТО\img005.jpg"/>
          <p:cNvPicPr>
            <a:picLocks noGrp="1" noChangeAspect="1" noChangeArrowheads="1"/>
          </p:cNvPicPr>
          <p:nvPr>
            <p:ph idx="1"/>
          </p:nvPr>
        </p:nvPicPr>
        <p:blipFill>
          <a:blip r:embed="rId2"/>
          <a:srcRect/>
          <a:stretch>
            <a:fillRect/>
          </a:stretch>
        </p:blipFill>
        <p:spPr bwMode="auto">
          <a:xfrm>
            <a:off x="3500430" y="3000372"/>
            <a:ext cx="1857388" cy="321471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08" y="357166"/>
            <a:ext cx="5000660" cy="1143008"/>
          </a:xfrm>
        </p:spPr>
        <p:txBody>
          <a:bodyPr>
            <a:noAutofit/>
          </a:bodyPr>
          <a:lstStyle/>
          <a:p>
            <a:pPr algn="l"/>
            <a:r>
              <a:rPr lang="ru-RU" sz="1400" b="1" i="1" dirty="0" smtClean="0">
                <a:ea typeface="Times New Roman" pitchFamily="18" charset="0"/>
                <a:cs typeface="Times New Roman" pitchFamily="18" charset="0"/>
              </a:rPr>
              <a:t>Коллектив во главе с Селиной Н.Н. продолжает работать творчески, активно участвует в областных  и городских мероприятиях  смотрах, конкурсах. В 2002г. </a:t>
            </a:r>
            <a:r>
              <a:rPr lang="ru-RU" sz="1400" b="1" i="1" dirty="0" smtClean="0"/>
              <a:t>принимал участие   в областном конкурсе «Детский сад – 2002»  .</a:t>
            </a:r>
            <a:br>
              <a:rPr lang="ru-RU" sz="1400" b="1" i="1" dirty="0" smtClean="0"/>
            </a:br>
            <a:r>
              <a:rPr lang="ru-RU" sz="1400" b="1" i="1" dirty="0" smtClean="0"/>
              <a:t> По результатам конкурса мы стали лауреатами. </a:t>
            </a:r>
            <a:endParaRPr lang="ru-RU" sz="1400" b="1" i="1" dirty="0"/>
          </a:p>
        </p:txBody>
      </p:sp>
      <p:pic>
        <p:nvPicPr>
          <p:cNvPr id="9218" name="Picture 2" descr="E:\документы\Мои рисунки\2002 г Детский сад года.jpg"/>
          <p:cNvPicPr>
            <a:picLocks noChangeAspect="1" noChangeArrowheads="1"/>
          </p:cNvPicPr>
          <p:nvPr/>
        </p:nvPicPr>
        <p:blipFill>
          <a:blip r:embed="rId2"/>
          <a:srcRect/>
          <a:stretch>
            <a:fillRect/>
          </a:stretch>
        </p:blipFill>
        <p:spPr bwMode="auto">
          <a:xfrm>
            <a:off x="3643306" y="4214818"/>
            <a:ext cx="2500330" cy="2000264"/>
          </a:xfrm>
          <a:prstGeom prst="rect">
            <a:avLst/>
          </a:prstGeom>
          <a:noFill/>
        </p:spPr>
      </p:pic>
      <p:pic>
        <p:nvPicPr>
          <p:cNvPr id="9219" name="Picture 3" descr="E:\документы\Мои рисунки\2002.jpg"/>
          <p:cNvPicPr>
            <a:picLocks noChangeAspect="1" noChangeArrowheads="1"/>
          </p:cNvPicPr>
          <p:nvPr/>
        </p:nvPicPr>
        <p:blipFill>
          <a:blip r:embed="rId3"/>
          <a:srcRect/>
          <a:stretch>
            <a:fillRect/>
          </a:stretch>
        </p:blipFill>
        <p:spPr bwMode="auto">
          <a:xfrm rot="20732096">
            <a:off x="406851" y="1640654"/>
            <a:ext cx="1923420" cy="1785949"/>
          </a:xfrm>
          <a:prstGeom prst="rect">
            <a:avLst/>
          </a:prstGeom>
          <a:noFill/>
        </p:spPr>
      </p:pic>
      <p:pic>
        <p:nvPicPr>
          <p:cNvPr id="9220" name="Picture 4" descr="E:\документы\Мои рисунки\2002 001.jpg"/>
          <p:cNvPicPr>
            <a:picLocks noChangeAspect="1" noChangeArrowheads="1"/>
          </p:cNvPicPr>
          <p:nvPr/>
        </p:nvPicPr>
        <p:blipFill>
          <a:blip r:embed="rId4"/>
          <a:srcRect/>
          <a:stretch>
            <a:fillRect/>
          </a:stretch>
        </p:blipFill>
        <p:spPr bwMode="auto">
          <a:xfrm rot="21363049">
            <a:off x="2702028" y="1803372"/>
            <a:ext cx="2643207" cy="1800227"/>
          </a:xfrm>
          <a:prstGeom prst="rect">
            <a:avLst/>
          </a:prstGeom>
          <a:noFill/>
        </p:spPr>
      </p:pic>
      <p:pic>
        <p:nvPicPr>
          <p:cNvPr id="9221" name="Picture 5" descr="E:\документы\Мои рисунки\2002 002.jpg"/>
          <p:cNvPicPr>
            <a:picLocks noChangeAspect="1" noChangeArrowheads="1"/>
          </p:cNvPicPr>
          <p:nvPr/>
        </p:nvPicPr>
        <p:blipFill>
          <a:blip r:embed="rId5"/>
          <a:srcRect/>
          <a:stretch>
            <a:fillRect/>
          </a:stretch>
        </p:blipFill>
        <p:spPr bwMode="auto">
          <a:xfrm rot="2126152">
            <a:off x="6203597" y="1730336"/>
            <a:ext cx="1857388" cy="1785951"/>
          </a:xfrm>
          <a:prstGeom prst="rect">
            <a:avLst/>
          </a:prstGeom>
          <a:noFill/>
        </p:spPr>
      </p:pic>
      <p:pic>
        <p:nvPicPr>
          <p:cNvPr id="9222" name="Picture 6" descr="E:\документы\Мои рисунки\2002 003.jpg"/>
          <p:cNvPicPr>
            <a:picLocks noChangeAspect="1" noChangeArrowheads="1"/>
          </p:cNvPicPr>
          <p:nvPr/>
        </p:nvPicPr>
        <p:blipFill>
          <a:blip r:embed="rId6"/>
          <a:srcRect/>
          <a:stretch>
            <a:fillRect/>
          </a:stretch>
        </p:blipFill>
        <p:spPr bwMode="auto">
          <a:xfrm rot="959640">
            <a:off x="511398" y="3782815"/>
            <a:ext cx="2443353" cy="1699467"/>
          </a:xfrm>
          <a:prstGeom prst="rect">
            <a:avLst/>
          </a:prstGeom>
          <a:noFill/>
        </p:spPr>
      </p:pic>
      <p:pic>
        <p:nvPicPr>
          <p:cNvPr id="9223" name="Picture 7" descr="E:\документы\Мои рисунки\2002 004.jpg"/>
          <p:cNvPicPr>
            <a:picLocks noChangeAspect="1" noChangeArrowheads="1"/>
          </p:cNvPicPr>
          <p:nvPr/>
        </p:nvPicPr>
        <p:blipFill>
          <a:blip r:embed="rId7"/>
          <a:srcRect/>
          <a:stretch>
            <a:fillRect/>
          </a:stretch>
        </p:blipFill>
        <p:spPr bwMode="auto">
          <a:xfrm rot="20821296">
            <a:off x="6562645" y="3827205"/>
            <a:ext cx="2071702" cy="190620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57224" y="1000108"/>
            <a:ext cx="5500726" cy="507831"/>
          </a:xfrm>
          <a:prstGeom prst="rect">
            <a:avLst/>
          </a:prstGeom>
        </p:spPr>
        <p:txBody>
          <a:bodyPr wrap="square">
            <a:spAutoFit/>
          </a:bodyPr>
          <a:lstStyle/>
          <a:p>
            <a:r>
              <a:rPr lang="ru-RU" sz="900" b="1" i="1" dirty="0" smtClean="0"/>
              <a:t>Наши воспитанники принимают активное участие в различных конкурсах и смотрах города и района: районные соревнования »Веселые старты»,</a:t>
            </a:r>
            <a:r>
              <a:rPr lang="ru-RU" sz="900" dirty="0" smtClean="0"/>
              <a:t> </a:t>
            </a:r>
            <a:r>
              <a:rPr lang="ru-RU" sz="900" b="1" i="1" dirty="0" smtClean="0"/>
              <a:t>районный конкурс детского вокального творчества  «Веселые нотки», «Зеленый огонек» и др. и занимают  призовые места, становятся лауреатами.</a:t>
            </a:r>
            <a:endParaRPr lang="ru-RU" sz="900" dirty="0"/>
          </a:p>
        </p:txBody>
      </p:sp>
      <p:pic>
        <p:nvPicPr>
          <p:cNvPr id="55298" name="Picture 2" descr="E:\документы\Мои рисунки\SDC10214.JPG"/>
          <p:cNvPicPr>
            <a:picLocks noChangeAspect="1" noChangeArrowheads="1"/>
          </p:cNvPicPr>
          <p:nvPr/>
        </p:nvPicPr>
        <p:blipFill>
          <a:blip r:embed="rId2"/>
          <a:srcRect/>
          <a:stretch>
            <a:fillRect/>
          </a:stretch>
        </p:blipFill>
        <p:spPr bwMode="auto">
          <a:xfrm rot="21176141">
            <a:off x="428596" y="2071678"/>
            <a:ext cx="1714512" cy="1714512"/>
          </a:xfrm>
          <a:prstGeom prst="rect">
            <a:avLst/>
          </a:prstGeom>
          <a:noFill/>
        </p:spPr>
      </p:pic>
      <p:pic>
        <p:nvPicPr>
          <p:cNvPr id="55299" name="Picture 3" descr="E:\документы\Мои рисунки\SDC10175.JPG"/>
          <p:cNvPicPr>
            <a:picLocks noChangeAspect="1" noChangeArrowheads="1"/>
          </p:cNvPicPr>
          <p:nvPr/>
        </p:nvPicPr>
        <p:blipFill>
          <a:blip r:embed="rId3"/>
          <a:srcRect/>
          <a:stretch>
            <a:fillRect/>
          </a:stretch>
        </p:blipFill>
        <p:spPr bwMode="auto">
          <a:xfrm>
            <a:off x="2357422" y="1857364"/>
            <a:ext cx="2000264" cy="2000264"/>
          </a:xfrm>
          <a:prstGeom prst="rect">
            <a:avLst/>
          </a:prstGeom>
          <a:noFill/>
        </p:spPr>
      </p:pic>
      <p:pic>
        <p:nvPicPr>
          <p:cNvPr id="55300" name="Picture 4" descr="E:\документы\Мои рисунки\SDC10158.JPG"/>
          <p:cNvPicPr>
            <a:picLocks noChangeAspect="1" noChangeArrowheads="1"/>
          </p:cNvPicPr>
          <p:nvPr/>
        </p:nvPicPr>
        <p:blipFill>
          <a:blip r:embed="rId4"/>
          <a:srcRect/>
          <a:stretch>
            <a:fillRect/>
          </a:stretch>
        </p:blipFill>
        <p:spPr bwMode="auto">
          <a:xfrm rot="444895">
            <a:off x="6357950" y="1357298"/>
            <a:ext cx="2241548" cy="1857388"/>
          </a:xfrm>
          <a:prstGeom prst="rect">
            <a:avLst/>
          </a:prstGeom>
          <a:noFill/>
        </p:spPr>
      </p:pic>
      <p:pic>
        <p:nvPicPr>
          <p:cNvPr id="55301" name="Picture 5" descr="E:\документы\Мои рисунки\DSCF0599.JPG"/>
          <p:cNvPicPr>
            <a:picLocks noChangeAspect="1" noChangeArrowheads="1"/>
          </p:cNvPicPr>
          <p:nvPr/>
        </p:nvPicPr>
        <p:blipFill>
          <a:blip r:embed="rId5"/>
          <a:srcRect/>
          <a:stretch>
            <a:fillRect/>
          </a:stretch>
        </p:blipFill>
        <p:spPr bwMode="auto">
          <a:xfrm>
            <a:off x="7215206" y="3357562"/>
            <a:ext cx="1571636" cy="2000264"/>
          </a:xfrm>
          <a:prstGeom prst="rect">
            <a:avLst/>
          </a:prstGeom>
          <a:noFill/>
        </p:spPr>
      </p:pic>
      <p:pic>
        <p:nvPicPr>
          <p:cNvPr id="55302" name="Picture 6" descr="E:\документы\Мои рисунки\DSCF0583.JPG"/>
          <p:cNvPicPr>
            <a:picLocks noChangeAspect="1" noChangeArrowheads="1"/>
          </p:cNvPicPr>
          <p:nvPr/>
        </p:nvPicPr>
        <p:blipFill>
          <a:blip r:embed="rId6"/>
          <a:srcRect/>
          <a:stretch>
            <a:fillRect/>
          </a:stretch>
        </p:blipFill>
        <p:spPr bwMode="auto">
          <a:xfrm rot="21050107">
            <a:off x="417006" y="4197082"/>
            <a:ext cx="1714512" cy="1785950"/>
          </a:xfrm>
          <a:prstGeom prst="rect">
            <a:avLst/>
          </a:prstGeom>
          <a:noFill/>
        </p:spPr>
      </p:pic>
      <p:pic>
        <p:nvPicPr>
          <p:cNvPr id="55303" name="Picture 7" descr="E:\документы\Мои рисунки\DSC00045.JPG"/>
          <p:cNvPicPr>
            <a:picLocks noChangeAspect="1" noChangeArrowheads="1"/>
          </p:cNvPicPr>
          <p:nvPr/>
        </p:nvPicPr>
        <p:blipFill>
          <a:blip r:embed="rId7"/>
          <a:srcRect/>
          <a:stretch>
            <a:fillRect/>
          </a:stretch>
        </p:blipFill>
        <p:spPr bwMode="auto">
          <a:xfrm rot="667356">
            <a:off x="4857752" y="4214818"/>
            <a:ext cx="2286016" cy="1928826"/>
          </a:xfrm>
          <a:prstGeom prst="rect">
            <a:avLst/>
          </a:prstGeom>
          <a:noFill/>
        </p:spPr>
      </p:pic>
      <p:pic>
        <p:nvPicPr>
          <p:cNvPr id="55304" name="Picture 8" descr="E:\ФОТО\ПДД д.с 13\Фото0282.jpg"/>
          <p:cNvPicPr>
            <a:picLocks noChangeAspect="1" noChangeArrowheads="1"/>
          </p:cNvPicPr>
          <p:nvPr/>
        </p:nvPicPr>
        <p:blipFill>
          <a:blip r:embed="rId8"/>
          <a:srcRect/>
          <a:stretch>
            <a:fillRect/>
          </a:stretch>
        </p:blipFill>
        <p:spPr bwMode="auto">
          <a:xfrm rot="858821">
            <a:off x="4714876" y="1857364"/>
            <a:ext cx="1357322" cy="1857388"/>
          </a:xfrm>
          <a:prstGeom prst="rect">
            <a:avLst/>
          </a:prstGeom>
          <a:noFill/>
        </p:spPr>
      </p:pic>
      <p:pic>
        <p:nvPicPr>
          <p:cNvPr id="55305" name="Picture 9" descr="E:\ФОТО\ПДД д.с 13\Фото0274.jpg"/>
          <p:cNvPicPr>
            <a:picLocks noChangeAspect="1" noChangeArrowheads="1"/>
          </p:cNvPicPr>
          <p:nvPr/>
        </p:nvPicPr>
        <p:blipFill>
          <a:blip r:embed="rId9"/>
          <a:srcRect/>
          <a:stretch>
            <a:fillRect/>
          </a:stretch>
        </p:blipFill>
        <p:spPr bwMode="auto">
          <a:xfrm>
            <a:off x="2643174" y="4143380"/>
            <a:ext cx="1714512" cy="178595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428604"/>
            <a:ext cx="7786742" cy="642942"/>
          </a:xfrm>
        </p:spPr>
        <p:txBody>
          <a:bodyPr>
            <a:normAutofit/>
          </a:bodyPr>
          <a:lstStyle/>
          <a:p>
            <a:r>
              <a:rPr lang="ru-RU" sz="1800" i="1" dirty="0" smtClean="0"/>
              <a:t>О работе нашего  коллектива было написано не мало статей </a:t>
            </a:r>
            <a:br>
              <a:rPr lang="ru-RU" sz="1800" i="1" dirty="0" smtClean="0"/>
            </a:br>
            <a:r>
              <a:rPr lang="ru-RU" sz="1800" i="1" dirty="0" smtClean="0"/>
              <a:t>в различные годы.</a:t>
            </a:r>
            <a:endParaRPr lang="ru-RU" sz="1800" i="1" dirty="0"/>
          </a:p>
        </p:txBody>
      </p:sp>
      <p:pic>
        <p:nvPicPr>
          <p:cNvPr id="15362" name="Picture 2" descr="E:\документы\Мои рисунки\счастливый 13 статья.jpg"/>
          <p:cNvPicPr>
            <a:picLocks noChangeAspect="1" noChangeArrowheads="1"/>
          </p:cNvPicPr>
          <p:nvPr/>
        </p:nvPicPr>
        <p:blipFill>
          <a:blip r:embed="rId2"/>
          <a:srcRect/>
          <a:stretch>
            <a:fillRect/>
          </a:stretch>
        </p:blipFill>
        <p:spPr bwMode="auto">
          <a:xfrm>
            <a:off x="642910" y="1142984"/>
            <a:ext cx="2500330" cy="4095750"/>
          </a:xfrm>
          <a:prstGeom prst="rect">
            <a:avLst/>
          </a:prstGeom>
          <a:noFill/>
        </p:spPr>
      </p:pic>
      <p:pic>
        <p:nvPicPr>
          <p:cNvPr id="15363" name="Picture 3" descr="E:\документы\Мои рисунки\воспитывая красотой.jpg"/>
          <p:cNvPicPr>
            <a:picLocks noChangeAspect="1" noChangeArrowheads="1"/>
          </p:cNvPicPr>
          <p:nvPr/>
        </p:nvPicPr>
        <p:blipFill>
          <a:blip r:embed="rId3"/>
          <a:srcRect/>
          <a:stretch>
            <a:fillRect/>
          </a:stretch>
        </p:blipFill>
        <p:spPr bwMode="auto">
          <a:xfrm>
            <a:off x="5643570" y="1357298"/>
            <a:ext cx="3071813" cy="3827477"/>
          </a:xfrm>
          <a:prstGeom prst="rect">
            <a:avLst/>
          </a:prstGeom>
          <a:noFill/>
        </p:spPr>
      </p:pic>
      <p:pic>
        <p:nvPicPr>
          <p:cNvPr id="15364" name="Picture 4" descr="E:\документы\Мои рисунки\ракитянская 001.jpg"/>
          <p:cNvPicPr>
            <a:picLocks noChangeAspect="1" noChangeArrowheads="1"/>
          </p:cNvPicPr>
          <p:nvPr/>
        </p:nvPicPr>
        <p:blipFill>
          <a:blip r:embed="rId4"/>
          <a:srcRect/>
          <a:stretch>
            <a:fillRect/>
          </a:stretch>
        </p:blipFill>
        <p:spPr bwMode="auto">
          <a:xfrm>
            <a:off x="3357554" y="1214422"/>
            <a:ext cx="2071702" cy="4500594"/>
          </a:xfrm>
          <a:prstGeom prst="rect">
            <a:avLst/>
          </a:prstGeom>
          <a:noFill/>
        </p:spPr>
      </p:pic>
      <p:sp>
        <p:nvSpPr>
          <p:cNvPr id="8" name="Прямоугольник 7"/>
          <p:cNvSpPr/>
          <p:nvPr/>
        </p:nvSpPr>
        <p:spPr>
          <a:xfrm>
            <a:off x="500034" y="5500702"/>
            <a:ext cx="2428892" cy="57150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Районная газета «Красное знамя» № 146 от 10.09.2008г.</a:t>
            </a:r>
            <a:endParaRPr lang="ru-RU" sz="1200" dirty="0">
              <a:solidFill>
                <a:schemeClr val="tx1"/>
              </a:solidFill>
            </a:endParaRPr>
          </a:p>
        </p:txBody>
      </p:sp>
      <p:sp>
        <p:nvSpPr>
          <p:cNvPr id="9" name="Прямоугольник 8"/>
          <p:cNvSpPr/>
          <p:nvPr/>
        </p:nvSpPr>
        <p:spPr>
          <a:xfrm>
            <a:off x="6000760" y="5286388"/>
            <a:ext cx="2428892" cy="64294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Районная газета «Красное знамя» от 09.09.2009г.</a:t>
            </a:r>
            <a:endParaRPr lang="ru-RU" sz="1200" dirty="0">
              <a:solidFill>
                <a:schemeClr val="tx1"/>
              </a:solidFill>
            </a:endParaRPr>
          </a:p>
        </p:txBody>
      </p:sp>
      <p:sp>
        <p:nvSpPr>
          <p:cNvPr id="10" name="Прямоугольник 9"/>
          <p:cNvSpPr/>
          <p:nvPr/>
        </p:nvSpPr>
        <p:spPr>
          <a:xfrm>
            <a:off x="3071802" y="5715016"/>
            <a:ext cx="2428892" cy="50006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dirty="0" smtClean="0">
              <a:solidFill>
                <a:schemeClr val="tx1"/>
              </a:solidFill>
            </a:endParaRPr>
          </a:p>
          <a:p>
            <a:pPr algn="ctr"/>
            <a:r>
              <a:rPr lang="ru-RU" sz="1050" dirty="0" smtClean="0">
                <a:solidFill>
                  <a:schemeClr val="tx1"/>
                </a:solidFill>
              </a:rPr>
              <a:t>Районная газета «Красное знамя» от 01.08.2007г.</a:t>
            </a:r>
          </a:p>
          <a:p>
            <a:pPr algn="ctr"/>
            <a:endParaRPr lang="ru-RU" sz="1200" dirty="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71472" y="285728"/>
            <a:ext cx="3008313" cy="1162050"/>
          </a:xfrm>
        </p:spPr>
        <p:txBody>
          <a:bodyPr>
            <a:normAutofit fontScale="90000"/>
          </a:bodyPr>
          <a:lstStyle/>
          <a:p>
            <a:pPr algn="ctr"/>
            <a:r>
              <a:rPr lang="ru-RU" dirty="0" smtClean="0"/>
              <a:t>14.09.2011г. приказ </a:t>
            </a:r>
            <a:br>
              <a:rPr lang="ru-RU" dirty="0" smtClean="0"/>
            </a:br>
            <a:r>
              <a:rPr lang="ru-RU" dirty="0" smtClean="0"/>
              <a:t>№ 1055 </a:t>
            </a:r>
            <a:br>
              <a:rPr lang="ru-RU" dirty="0" smtClean="0"/>
            </a:br>
            <a:r>
              <a:rPr lang="ru-RU" dirty="0" smtClean="0"/>
              <a:t>.</a:t>
            </a:r>
            <a:br>
              <a:rPr lang="ru-RU" dirty="0" smtClean="0"/>
            </a:br>
            <a:r>
              <a:rPr lang="ru-RU" dirty="0" smtClean="0"/>
              <a:t>                                        </a:t>
            </a:r>
            <a:endParaRPr lang="ru-RU" dirty="0"/>
          </a:p>
        </p:txBody>
      </p:sp>
      <p:sp>
        <p:nvSpPr>
          <p:cNvPr id="5" name="Текст 4"/>
          <p:cNvSpPr>
            <a:spLocks noGrp="1"/>
          </p:cNvSpPr>
          <p:nvPr>
            <p:ph type="body" sz="half" idx="2"/>
          </p:nvPr>
        </p:nvSpPr>
        <p:spPr>
          <a:xfrm>
            <a:off x="457200" y="1435100"/>
            <a:ext cx="3686172" cy="4691063"/>
          </a:xfrm>
        </p:spPr>
        <p:txBody>
          <a:bodyPr>
            <a:noAutofit/>
          </a:bodyPr>
          <a:lstStyle/>
          <a:p>
            <a:r>
              <a:rPr lang="ru-RU" sz="2400" i="1" dirty="0" smtClean="0">
                <a:latin typeface="Monotype Corsiva" pitchFamily="66" charset="0"/>
              </a:rPr>
              <a:t>О переименовании муниципального дошкольного образовательного учреждения «Детский сад общеразвивающего вида № 13 г.Шебекино Белгородской области» в муниципальное бюджетное дошкольное образовательное учреждение «Детский сад общеразвивающего вида № 13 г.Шебекино Белгородской области</a:t>
            </a:r>
            <a:r>
              <a:rPr lang="ru-RU" sz="2400" dirty="0" smtClean="0">
                <a:latin typeface="Monotype Corsiva" pitchFamily="66" charset="0"/>
              </a:rPr>
              <a:t>» </a:t>
            </a:r>
            <a:endParaRPr lang="ru-RU" sz="2400" dirty="0">
              <a:latin typeface="Monotype Corsiva" pitchFamily="66" charset="0"/>
            </a:endParaRPr>
          </a:p>
        </p:txBody>
      </p:sp>
      <p:pic>
        <p:nvPicPr>
          <p:cNvPr id="7" name="Содержимое 6" descr="приказ УО  о переименование в бюджетное.jpg"/>
          <p:cNvPicPr>
            <a:picLocks noGrp="1" noChangeAspect="1"/>
          </p:cNvPicPr>
          <p:nvPr>
            <p:ph idx="1"/>
          </p:nvPr>
        </p:nvPicPr>
        <p:blipFill>
          <a:blip r:embed="rId2" cstate="print"/>
          <a:stretch>
            <a:fillRect/>
          </a:stretch>
        </p:blipFill>
        <p:spPr>
          <a:xfrm>
            <a:off x="4572000" y="428604"/>
            <a:ext cx="3972617" cy="585311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42910" y="857232"/>
            <a:ext cx="8072494" cy="5363007"/>
          </a:xfrm>
          <a:prstGeom prst="rect">
            <a:avLst/>
          </a:prstGeom>
        </p:spPr>
        <p:txBody>
          <a:bodyPr wrap="square">
            <a:spAutoFit/>
          </a:bodyPr>
          <a:lstStyle/>
          <a:p>
            <a:pPr lvl="0" algn="just"/>
            <a:r>
              <a:rPr lang="ru-RU" sz="1600" dirty="0" smtClean="0">
                <a:latin typeface="+mj-lt"/>
              </a:rPr>
              <a:t>                   Детский сад и сейчас живет бурной насыщенной, активной жизнью. В его стенах проходят  районные методические объединения, семинары. Мы учим детей «быть человеком», то есть быть неповторимой индивидуальностью с собственными вкусами, интересами и способностями.</a:t>
            </a:r>
            <a:br>
              <a:rPr lang="ru-RU" sz="1600" dirty="0" smtClean="0">
                <a:latin typeface="+mj-lt"/>
              </a:rPr>
            </a:br>
            <a:r>
              <a:rPr lang="ru-RU" sz="1600" dirty="0" smtClean="0">
                <a:latin typeface="+mj-lt"/>
              </a:rPr>
              <a:t>В  ДОУ функционируют кружки по обучению баскетболу, танцевальный кружок. Создавая </a:t>
            </a:r>
            <a:r>
              <a:rPr lang="ru-RU" sz="1600" dirty="0" err="1" smtClean="0">
                <a:latin typeface="+mj-lt"/>
              </a:rPr>
              <a:t>предметно-развивающуяю</a:t>
            </a:r>
            <a:r>
              <a:rPr lang="ru-RU" sz="1600" dirty="0" smtClean="0">
                <a:latin typeface="+mj-lt"/>
              </a:rPr>
              <a:t> среду, мы стараемся максимально обеспечить условия для всестороннего развития ребёнка, чтобы он чувствовал себя комфортно.</a:t>
            </a:r>
          </a:p>
          <a:p>
            <a:pPr algn="just"/>
            <a:r>
              <a:rPr lang="ru-RU" sz="1600" dirty="0" smtClean="0">
                <a:latin typeface="+mj-lt"/>
              </a:rPr>
              <a:t> </a:t>
            </a:r>
            <a:r>
              <a:rPr lang="ru-RU" sz="1600" dirty="0" smtClean="0">
                <a:latin typeface="+mj-lt"/>
                <a:ea typeface="Times New Roman" pitchFamily="18" charset="0"/>
                <a:cs typeface="Times New Roman" pitchFamily="18" charset="0"/>
              </a:rPr>
              <a:t> </a:t>
            </a:r>
            <a:r>
              <a:rPr lang="ru-RU" sz="1600" b="1" dirty="0" smtClean="0">
                <a:solidFill>
                  <a:srgbClr val="7030A0"/>
                </a:solidFill>
                <a:latin typeface="+mj-lt"/>
                <a:ea typeface="Times New Roman" pitchFamily="18" charset="0"/>
                <a:cs typeface="Times New Roman" pitchFamily="18" charset="0"/>
              </a:rPr>
              <a:t>         </a:t>
            </a:r>
            <a:r>
              <a:rPr lang="ru-RU" sz="1600" dirty="0" smtClean="0">
                <a:latin typeface="+mj-lt"/>
              </a:rPr>
              <a:t>В настоящее время муниципальное  бюджетное дошкольное образовательное учреждение «Детский сад общеразвивающего вида № 13 г. Шебекино Белгородской области» воспитывает детей от 2-х до 7-и лет и имеет в своем составе две логопедические группы и десять общеобразовательных. Предельная численность контингента воспитанников, предусмотренная лицензией на образовательную деятельность составляет  243 дошкольника.</a:t>
            </a:r>
          </a:p>
          <a:p>
            <a:pPr algn="just"/>
            <a:r>
              <a:rPr lang="ru-RU" sz="1600" dirty="0" smtClean="0">
                <a:latin typeface="+mj-lt"/>
                <a:ea typeface="Times New Roman" pitchFamily="18" charset="0"/>
                <a:cs typeface="Times New Roman" pitchFamily="18" charset="0"/>
              </a:rPr>
              <a:t>            Здесь каждый член коллектива имеет возможность в полной мере реализовать свои способности, поэтому в детском саду  создана удивительная атмосфера душевного тепла и любви, помогающая детям расти, здоровыми, добрыми, умными, отзывчивыми, любопытными и думающими.</a:t>
            </a:r>
          </a:p>
          <a:p>
            <a:pPr algn="just"/>
            <a:endParaRPr lang="ru-RU" sz="1600" dirty="0" smtClean="0">
              <a:latin typeface="+mj-lt"/>
            </a:endParaRPr>
          </a:p>
          <a:p>
            <a:pPr algn="just"/>
            <a:endParaRPr lang="ru-RU" sz="1100" dirty="0" smtClean="0">
              <a:latin typeface="+mj-lt"/>
            </a:endParaRPr>
          </a:p>
          <a:p>
            <a:pPr lvl="0" algn="just"/>
            <a:endParaRPr lang="ru-RU" sz="1050" dirty="0" smtClean="0">
              <a:latin typeface="+mj-lt"/>
            </a:endParaRPr>
          </a:p>
          <a:p>
            <a:pPr algn="just"/>
            <a:endParaRPr lang="ru-RU" sz="1050" dirty="0" smtClean="0">
              <a:latin typeface="+mj-lt"/>
            </a:endParaRPr>
          </a:p>
          <a:p>
            <a:pPr algn="just"/>
            <a:r>
              <a:rPr lang="ru-RU" sz="1050" dirty="0" smtClean="0">
                <a:latin typeface="+mj-lt"/>
              </a:rPr>
              <a:t> </a:t>
            </a:r>
            <a:r>
              <a:rPr lang="ru-RU" sz="1200" dirty="0" smtClean="0">
                <a:latin typeface="+mj-lt"/>
              </a:rPr>
              <a:t/>
            </a:r>
            <a:br>
              <a:rPr lang="ru-RU" sz="1200" dirty="0" smtClean="0">
                <a:latin typeface="+mj-lt"/>
              </a:rPr>
            </a:br>
            <a:endParaRPr lang="ru-RU" sz="1200" dirty="0">
              <a:latin typeface="+mj-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1011222"/>
          </a:xfrm>
        </p:spPr>
        <p:txBody>
          <a:bodyPr>
            <a:normAutofit/>
          </a:bodyPr>
          <a:lstStyle/>
          <a:p>
            <a:r>
              <a:rPr lang="ru-RU" sz="1400" dirty="0" smtClean="0"/>
              <a:t/>
            </a:r>
            <a:br>
              <a:rPr lang="ru-RU" sz="1400" dirty="0" smtClean="0"/>
            </a:br>
            <a:r>
              <a:rPr lang="ru-RU" sz="1400" dirty="0" smtClean="0"/>
              <a:t>Коллектив сотрудников, работающих в ДОУ .</a:t>
            </a:r>
            <a:br>
              <a:rPr lang="ru-RU" sz="1400" dirty="0" smtClean="0"/>
            </a:br>
            <a:endParaRPr lang="ru-RU" sz="1400" dirty="0"/>
          </a:p>
        </p:txBody>
      </p:sp>
      <p:pic>
        <p:nvPicPr>
          <p:cNvPr id="5122" name="Picture 2" descr="E:\документы\DS13 002.jpg"/>
          <p:cNvPicPr>
            <a:picLocks noChangeAspect="1" noChangeArrowheads="1"/>
          </p:cNvPicPr>
          <p:nvPr/>
        </p:nvPicPr>
        <p:blipFill>
          <a:blip r:embed="rId2"/>
          <a:srcRect/>
          <a:stretch>
            <a:fillRect/>
          </a:stretch>
        </p:blipFill>
        <p:spPr bwMode="auto">
          <a:xfrm rot="21031820">
            <a:off x="286889" y="1850669"/>
            <a:ext cx="1812927" cy="1901194"/>
          </a:xfrm>
          <a:prstGeom prst="rect">
            <a:avLst/>
          </a:prstGeom>
          <a:noFill/>
        </p:spPr>
      </p:pic>
      <p:pic>
        <p:nvPicPr>
          <p:cNvPr id="5123" name="Picture 3" descr="E:\документы\DS13 042.jpg"/>
          <p:cNvPicPr>
            <a:picLocks noChangeAspect="1" noChangeArrowheads="1"/>
          </p:cNvPicPr>
          <p:nvPr/>
        </p:nvPicPr>
        <p:blipFill>
          <a:blip r:embed="rId3"/>
          <a:srcRect/>
          <a:stretch>
            <a:fillRect/>
          </a:stretch>
        </p:blipFill>
        <p:spPr bwMode="auto">
          <a:xfrm>
            <a:off x="6929454" y="3714752"/>
            <a:ext cx="1785950" cy="1928826"/>
          </a:xfrm>
          <a:prstGeom prst="rect">
            <a:avLst/>
          </a:prstGeom>
          <a:noFill/>
        </p:spPr>
      </p:pic>
      <p:pic>
        <p:nvPicPr>
          <p:cNvPr id="5124" name="Picture 4" descr="E:\документы\DS13 068.jpg"/>
          <p:cNvPicPr>
            <a:picLocks noChangeAspect="1" noChangeArrowheads="1"/>
          </p:cNvPicPr>
          <p:nvPr/>
        </p:nvPicPr>
        <p:blipFill>
          <a:blip r:embed="rId4"/>
          <a:srcRect/>
          <a:stretch>
            <a:fillRect/>
          </a:stretch>
        </p:blipFill>
        <p:spPr bwMode="auto">
          <a:xfrm rot="1213105">
            <a:off x="6906394" y="1598825"/>
            <a:ext cx="2059939" cy="1395443"/>
          </a:xfrm>
          <a:prstGeom prst="rect">
            <a:avLst/>
          </a:prstGeom>
          <a:noFill/>
        </p:spPr>
      </p:pic>
      <p:pic>
        <p:nvPicPr>
          <p:cNvPr id="4098" name="Picture 2" descr="E:\документы\Мои рисунки\сотрудники.jpg"/>
          <p:cNvPicPr>
            <a:picLocks noChangeAspect="1" noChangeArrowheads="1"/>
          </p:cNvPicPr>
          <p:nvPr/>
        </p:nvPicPr>
        <p:blipFill>
          <a:blip r:embed="rId5"/>
          <a:srcRect/>
          <a:stretch>
            <a:fillRect/>
          </a:stretch>
        </p:blipFill>
        <p:spPr bwMode="auto">
          <a:xfrm>
            <a:off x="2285984" y="1142984"/>
            <a:ext cx="3857652" cy="2571768"/>
          </a:xfrm>
          <a:prstGeom prst="rect">
            <a:avLst/>
          </a:prstGeom>
          <a:noFill/>
        </p:spPr>
      </p:pic>
      <p:pic>
        <p:nvPicPr>
          <p:cNvPr id="6147" name="Picture 3" descr="E:\документы\Мои рисунки\P1030243.JPG"/>
          <p:cNvPicPr>
            <a:picLocks noChangeAspect="1" noChangeArrowheads="1"/>
          </p:cNvPicPr>
          <p:nvPr/>
        </p:nvPicPr>
        <p:blipFill>
          <a:blip r:embed="rId6"/>
          <a:srcRect/>
          <a:stretch>
            <a:fillRect/>
          </a:stretch>
        </p:blipFill>
        <p:spPr bwMode="auto">
          <a:xfrm>
            <a:off x="1857356" y="3786190"/>
            <a:ext cx="4429156" cy="285752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2928958"/>
          </a:xfrm>
        </p:spPr>
        <p:txBody>
          <a:bodyPr>
            <a:normAutofit fontScale="90000"/>
          </a:bodyPr>
          <a:lstStyle/>
          <a:p>
            <a:pPr algn="l"/>
            <a:r>
              <a:rPr lang="ru-RU" sz="1300" dirty="0" smtClean="0"/>
              <a:t>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600" dirty="0" smtClean="0"/>
              <a:t>Продолжила работу в организации коллектива,  особенно педагогического вторая заведующая  Рыжкова Людмила Николаевна. Она показала себя высокопрофессиональным, грамотным, честным, тактичным, добросовестным руководителем. Много пришлось работать с педагогами, оказывать им повседневную и педагогическую помощь. Много труда было вложено для  оснащения методического кабинета, где имелся весь необходимый материал и пособия для полноценного педагогического процесса. </a:t>
            </a:r>
            <a:br>
              <a:rPr lang="ru-RU" sz="1600" dirty="0" smtClean="0"/>
            </a:br>
            <a:r>
              <a:rPr lang="ru-RU" sz="1600" dirty="0" smtClean="0"/>
              <a:t>        Время шло. Сад хорошел день ото дня. Но для того, чтобы создать условия для игр, для проведения занятий, досугов и развлечений пришлось много поработать всему коллективу под руководством Людмилы Николаевны. Гордостью детского сада стал цветник, где были собраны различные сорта цветов: пионы, тюльпаны, лилии, розы, флоксы, нарциссы. Русские березы, высокий стройный, тополь, каштаны пышные стволы вишни и яблонь. А как красиво цветет сирень, рядом с ней – ароматный жасмин. Вход в детский сад, забор, беседки обвивает длинный виноград. На каждом участке растут  различные кустарники, ирисы, тюльпаны, астры, ромашки. Рыжкова Людмила Николаевна проработала руководителем до 1991 г</a:t>
            </a:r>
            <a:br>
              <a:rPr lang="ru-RU" sz="1600" dirty="0" smtClean="0"/>
            </a:br>
            <a:r>
              <a:rPr lang="ru-RU" sz="1300" dirty="0" smtClean="0"/>
              <a:t/>
            </a:r>
            <a:br>
              <a:rPr lang="ru-RU" sz="1300" dirty="0" smtClean="0"/>
            </a:br>
            <a:r>
              <a:rPr lang="ru-RU" sz="1200" dirty="0" smtClean="0"/>
              <a:t/>
            </a:r>
            <a:br>
              <a:rPr lang="ru-RU" sz="1200" dirty="0" smtClean="0"/>
            </a:br>
            <a:r>
              <a:rPr lang="ru-RU" sz="1200" dirty="0" smtClean="0"/>
              <a:t/>
            </a:r>
            <a:br>
              <a:rPr lang="ru-RU" sz="1200" dirty="0" smtClean="0"/>
            </a:br>
            <a:r>
              <a:rPr lang="ru-RU" sz="1200" dirty="0" smtClean="0"/>
              <a:t/>
            </a:r>
            <a:br>
              <a:rPr lang="ru-RU" sz="1200" dirty="0" smtClean="0"/>
            </a:br>
            <a:endParaRPr lang="ru-RU" sz="1200" dirty="0"/>
          </a:p>
        </p:txBody>
      </p:sp>
      <p:pic>
        <p:nvPicPr>
          <p:cNvPr id="2050" name="Picture 2" descr="E:\ФОТО\img006.jpg"/>
          <p:cNvPicPr>
            <a:picLocks noGrp="1" noChangeAspect="1" noChangeArrowheads="1"/>
          </p:cNvPicPr>
          <p:nvPr>
            <p:ph idx="1"/>
          </p:nvPr>
        </p:nvPicPr>
        <p:blipFill>
          <a:blip r:embed="rId2"/>
          <a:srcRect/>
          <a:stretch>
            <a:fillRect/>
          </a:stretch>
        </p:blipFill>
        <p:spPr bwMode="auto">
          <a:xfrm>
            <a:off x="3500430" y="3143248"/>
            <a:ext cx="2000264" cy="257176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73050"/>
            <a:ext cx="3008313" cy="226992"/>
          </a:xfrm>
        </p:spPr>
        <p:txBody>
          <a:bodyPr>
            <a:normAutofit fontScale="90000"/>
          </a:bodyPr>
          <a:lstStyle/>
          <a:p>
            <a:pPr algn="ctr"/>
            <a:r>
              <a:rPr lang="ru-RU" sz="1000" i="1" dirty="0" smtClean="0"/>
              <a:t>1991 г . -2012 г.</a:t>
            </a:r>
            <a:endParaRPr lang="ru-RU" sz="1000" i="1" dirty="0"/>
          </a:p>
        </p:txBody>
      </p:sp>
      <p:pic>
        <p:nvPicPr>
          <p:cNvPr id="5122" name="Picture 2" descr="C:\Documents and Settings\Admin\Рабочий стол\13V3 12-1.jpg"/>
          <p:cNvPicPr>
            <a:picLocks noGrp="1" noChangeAspect="1" noChangeArrowheads="1"/>
          </p:cNvPicPr>
          <p:nvPr>
            <p:ph idx="1"/>
          </p:nvPr>
        </p:nvPicPr>
        <p:blipFill>
          <a:blip r:embed="rId2" cstate="print"/>
          <a:stretch>
            <a:fillRect/>
          </a:stretch>
        </p:blipFill>
        <p:spPr bwMode="auto">
          <a:xfrm>
            <a:off x="5286380" y="1291558"/>
            <a:ext cx="2786081" cy="3780516"/>
          </a:xfrm>
          <a:prstGeom prst="rect">
            <a:avLst/>
          </a:prstGeom>
          <a:noFill/>
        </p:spPr>
      </p:pic>
      <p:sp>
        <p:nvSpPr>
          <p:cNvPr id="9" name="Текст 8"/>
          <p:cNvSpPr>
            <a:spLocks noGrp="1"/>
          </p:cNvSpPr>
          <p:nvPr>
            <p:ph type="body" sz="half" idx="2"/>
          </p:nvPr>
        </p:nvSpPr>
        <p:spPr>
          <a:xfrm>
            <a:off x="457200" y="571480"/>
            <a:ext cx="4329114" cy="5554683"/>
          </a:xfrm>
        </p:spPr>
        <p:txBody>
          <a:bodyPr>
            <a:normAutofit lnSpcReduction="10000"/>
          </a:bodyPr>
          <a:lstStyle/>
          <a:p>
            <a:pPr algn="just"/>
            <a:r>
              <a:rPr lang="ru-RU" sz="1300" dirty="0" smtClean="0"/>
              <a:t>   С 1991 г и по настоящее время  заведующий детского сада - </a:t>
            </a:r>
            <a:r>
              <a:rPr lang="ru-RU" sz="1300" b="1" i="1" dirty="0" smtClean="0"/>
              <a:t>Селина Надежда Николаевна.</a:t>
            </a:r>
            <a:endParaRPr lang="ru-RU" sz="1300" b="1" dirty="0" smtClean="0"/>
          </a:p>
          <a:p>
            <a:pPr algn="just"/>
            <a:r>
              <a:rPr lang="ru-RU" sz="1300" dirty="0" smtClean="0"/>
              <a:t>       За годы работы в данном детском саду проявила себя душевный, чуткий и грамотный руководитель. Под ее руководством коллектив одержал не одну победу в конкурсах различных уровней. Она владеет методами и приемами управления дошкольным учреждением, ориентируясь на последние достижения педагогической науки. Надежда Николаевна осуществляет руководство детским садом в соответствии  с Уставом, «Родительским договором», законом Российской Федерации «Об образовании».</a:t>
            </a:r>
          </a:p>
          <a:p>
            <a:pPr algn="just"/>
            <a:r>
              <a:rPr lang="ru-RU" sz="1300" dirty="0" smtClean="0"/>
              <a:t>      Большое внимание уделяет укреплению материально - технической базы учреждения: хорошему ремонту к новому учебному году, оформлению детского сада, преобразованию развивающей среды. Надежда Николаевна особое внимание уделяет укреплению физического и психического здоровья детей: проводится закаливание, профилактика острых респираторных вирусных заболеваний, витаминотерапия. </a:t>
            </a:r>
          </a:p>
          <a:p>
            <a:pPr algn="just"/>
            <a:r>
              <a:rPr lang="ru-RU" sz="1300" dirty="0" smtClean="0"/>
              <a:t>    Под руководством Надежды Николаевны коллектив уже  несколько лет работает по развивающей программе «Детство», применяет современные педагогические технологии. </a:t>
            </a:r>
          </a:p>
          <a:p>
            <a:pPr algn="just"/>
            <a:r>
              <a:rPr lang="ru-RU" sz="1300" dirty="0" smtClean="0"/>
              <a:t>Селина Надежда Николаевна - педагог высшей квалификационной категории. Награждена отраслевой наградой «Почетный работник общего образования РФ».</a:t>
            </a:r>
          </a:p>
          <a:p>
            <a:endParaRPr lang="ru-RU" sz="12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a:bodyPr>
          <a:lstStyle/>
          <a:p>
            <a:r>
              <a:rPr lang="ru-RU" sz="2000" dirty="0" smtClean="0"/>
              <a:t>Старшие воспитатели детского сада</a:t>
            </a:r>
            <a:endParaRPr lang="ru-RU" sz="2000" dirty="0"/>
          </a:p>
        </p:txBody>
      </p:sp>
      <p:sp>
        <p:nvSpPr>
          <p:cNvPr id="11" name="Текст 10"/>
          <p:cNvSpPr>
            <a:spLocks noGrp="1"/>
          </p:cNvSpPr>
          <p:nvPr>
            <p:ph type="body" idx="1"/>
          </p:nvPr>
        </p:nvSpPr>
        <p:spPr>
          <a:xfrm>
            <a:off x="457200" y="1285861"/>
            <a:ext cx="4040188" cy="642941"/>
          </a:xfrm>
        </p:spPr>
        <p:txBody>
          <a:bodyPr>
            <a:normAutofit lnSpcReduction="10000"/>
          </a:bodyPr>
          <a:lstStyle/>
          <a:p>
            <a:r>
              <a:rPr lang="ru-RU" sz="1400" i="1" dirty="0" smtClean="0"/>
              <a:t>Сарга</a:t>
            </a:r>
            <a:r>
              <a:rPr lang="ru-RU" sz="1100" i="1" dirty="0" smtClean="0"/>
              <a:t> Людмила Васильевна  </a:t>
            </a:r>
          </a:p>
          <a:p>
            <a:r>
              <a:rPr lang="ru-RU" sz="1100" dirty="0" smtClean="0"/>
              <a:t>методист детского сада с 1968 г .по 1980 г. (в последствии старший воспитатель детского сада № 12)</a:t>
            </a:r>
            <a:endParaRPr lang="ru-RU" sz="1100" dirty="0"/>
          </a:p>
        </p:txBody>
      </p:sp>
      <p:sp>
        <p:nvSpPr>
          <p:cNvPr id="8" name="Содержимое 7"/>
          <p:cNvSpPr>
            <a:spLocks noGrp="1"/>
          </p:cNvSpPr>
          <p:nvPr>
            <p:ph sz="half" idx="2"/>
          </p:nvPr>
        </p:nvSpPr>
        <p:spPr/>
        <p:txBody>
          <a:bodyPr>
            <a:normAutofit fontScale="92500" lnSpcReduction="10000"/>
          </a:bodyPr>
          <a:lstStyle/>
          <a:p>
            <a:pPr lvl="0" algn="just">
              <a:buNone/>
            </a:pPr>
            <a:r>
              <a:rPr lang="ru-RU" sz="2000" dirty="0" smtClean="0"/>
              <a:t>Людмила Васильевна мудрый наставник для воспитателей. Она грамотно курировала их работу, помогала им во взаимодействии не только с детьми, но и с родителями.</a:t>
            </a:r>
          </a:p>
          <a:p>
            <a:pPr algn="just">
              <a:buNone/>
            </a:pPr>
            <a:r>
              <a:rPr lang="ru-RU" sz="2000" dirty="0" smtClean="0"/>
              <a:t> </a:t>
            </a:r>
          </a:p>
          <a:p>
            <a:pPr algn="just">
              <a:buNone/>
            </a:pPr>
            <a:r>
              <a:rPr lang="ru-RU" sz="2000" dirty="0" smtClean="0"/>
              <a:t>Научила воспитателей  находить подход к каждому воспитаннику, вдумчиво относится ко всему, что их окружает, стойко переносят вместе все невзгоды беспокойной жизни педагогов. </a:t>
            </a:r>
          </a:p>
          <a:p>
            <a:pPr algn="just">
              <a:buNone/>
            </a:pPr>
            <a:r>
              <a:rPr lang="ru-RU" sz="2000" dirty="0" smtClean="0"/>
              <a:t>      </a:t>
            </a:r>
            <a:endParaRPr lang="ru-RU" sz="2000" dirty="0"/>
          </a:p>
        </p:txBody>
      </p:sp>
      <p:sp>
        <p:nvSpPr>
          <p:cNvPr id="12" name="Текст 11"/>
          <p:cNvSpPr>
            <a:spLocks noGrp="1"/>
          </p:cNvSpPr>
          <p:nvPr>
            <p:ph type="body" sz="quarter" idx="3"/>
          </p:nvPr>
        </p:nvSpPr>
        <p:spPr>
          <a:xfrm>
            <a:off x="4643438" y="1071546"/>
            <a:ext cx="4041775" cy="1500198"/>
          </a:xfrm>
        </p:spPr>
        <p:txBody>
          <a:bodyPr>
            <a:normAutofit fontScale="92500" lnSpcReduction="10000"/>
          </a:bodyPr>
          <a:lstStyle/>
          <a:p>
            <a:endParaRPr lang="ru-RU" sz="1100" dirty="0" smtClean="0"/>
          </a:p>
          <a:p>
            <a:endParaRPr lang="ru-RU" sz="1100" i="1" dirty="0" smtClean="0"/>
          </a:p>
          <a:p>
            <a:r>
              <a:rPr lang="ru-RU" sz="1200" i="1" dirty="0" smtClean="0"/>
              <a:t>Селина Надежда Николаевна </a:t>
            </a:r>
          </a:p>
          <a:p>
            <a:r>
              <a:rPr lang="ru-RU" sz="1100" dirty="0" smtClean="0"/>
              <a:t>методист детского сада с 1982 г. по 1991 г. (в последствии</a:t>
            </a:r>
          </a:p>
          <a:p>
            <a:r>
              <a:rPr lang="ru-RU" sz="1100" dirty="0" smtClean="0"/>
              <a:t>заведующий детского сада). Надежда Николаевна оказывала грамотную методическую помощь в организации  </a:t>
            </a:r>
            <a:r>
              <a:rPr lang="ru-RU" sz="1100" dirty="0" err="1" smtClean="0"/>
              <a:t>учебно</a:t>
            </a:r>
            <a:r>
              <a:rPr lang="ru-RU" sz="1100" dirty="0" smtClean="0"/>
              <a:t> – воспитательного процесса. Под руководством  Селиной Н.Н.педагоги начали использовать  в образовательной работе наиболее эффективные, развивающие методы и приемы</a:t>
            </a:r>
          </a:p>
          <a:p>
            <a:endParaRPr lang="ru-RU" dirty="0"/>
          </a:p>
        </p:txBody>
      </p:sp>
      <p:pic>
        <p:nvPicPr>
          <p:cNvPr id="10" name="Содержимое 10" descr="img030.jpg"/>
          <p:cNvPicPr>
            <a:picLocks noGrp="1" noChangeAspect="1"/>
          </p:cNvPicPr>
          <p:nvPr>
            <p:ph sz="quarter" idx="4"/>
          </p:nvPr>
        </p:nvPicPr>
        <p:blipFill>
          <a:blip r:embed="rId2"/>
          <a:stretch>
            <a:fillRect/>
          </a:stretch>
        </p:blipFill>
        <p:spPr>
          <a:xfrm>
            <a:off x="5643570" y="2500306"/>
            <a:ext cx="2571768" cy="3429024"/>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868346"/>
          </a:xfrm>
        </p:spPr>
        <p:txBody>
          <a:bodyPr>
            <a:noAutofit/>
          </a:bodyPr>
          <a:lstStyle/>
          <a:p>
            <a:r>
              <a:rPr lang="ru-RU" sz="1600" b="1" dirty="0" smtClean="0"/>
              <a:t>Старший воспитатель детского сада с 1988г. и по сегодняшний день. </a:t>
            </a:r>
            <a:br>
              <a:rPr lang="ru-RU" sz="1600" b="1" dirty="0" smtClean="0"/>
            </a:br>
            <a:r>
              <a:rPr lang="ru-RU" sz="1600" b="1" i="1" dirty="0" smtClean="0"/>
              <a:t>Федченко Вера Викторовна</a:t>
            </a:r>
            <a:br>
              <a:rPr lang="ru-RU" sz="1600" b="1" i="1" dirty="0" smtClean="0"/>
            </a:br>
            <a:endParaRPr lang="ru-RU" sz="1600" b="1" dirty="0"/>
          </a:p>
        </p:txBody>
      </p:sp>
      <p:pic>
        <p:nvPicPr>
          <p:cNvPr id="1028" name="Picture 4" descr="C:\Documents and Settings\Admin\Рабочий стол\IMG_0015.jpg"/>
          <p:cNvPicPr>
            <a:picLocks noGrp="1" noChangeAspect="1" noChangeArrowheads="1"/>
          </p:cNvPicPr>
          <p:nvPr>
            <p:ph sz="half" idx="1"/>
          </p:nvPr>
        </p:nvPicPr>
        <p:blipFill>
          <a:blip r:embed="rId2"/>
          <a:stretch>
            <a:fillRect/>
          </a:stretch>
        </p:blipFill>
        <p:spPr bwMode="auto">
          <a:xfrm>
            <a:off x="500034" y="1925161"/>
            <a:ext cx="2643206" cy="3432665"/>
          </a:xfrm>
          <a:prstGeom prst="rect">
            <a:avLst/>
          </a:prstGeom>
          <a:noFill/>
        </p:spPr>
      </p:pic>
      <p:sp>
        <p:nvSpPr>
          <p:cNvPr id="10" name="Текст 9"/>
          <p:cNvSpPr>
            <a:spLocks noGrp="1"/>
          </p:cNvSpPr>
          <p:nvPr>
            <p:ph sz="half" idx="2"/>
          </p:nvPr>
        </p:nvSpPr>
        <p:spPr>
          <a:xfrm>
            <a:off x="3714744" y="1142984"/>
            <a:ext cx="4972056" cy="4983179"/>
          </a:xfrm>
        </p:spPr>
        <p:txBody>
          <a:bodyPr>
            <a:noAutofit/>
          </a:bodyPr>
          <a:lstStyle/>
          <a:p>
            <a:pPr>
              <a:buNone/>
            </a:pPr>
            <a:endParaRPr lang="ru-RU" sz="1100" dirty="0" smtClean="0"/>
          </a:p>
          <a:p>
            <a:pPr algn="just">
              <a:buNone/>
            </a:pPr>
            <a:r>
              <a:rPr lang="ru-RU" sz="1000" b="1" i="1" dirty="0" smtClean="0"/>
              <a:t>Федченко Вера Викторовна </a:t>
            </a:r>
            <a:r>
              <a:rPr lang="ru-RU" sz="1000" i="1" dirty="0" smtClean="0"/>
              <a:t>педагог высшей квалификационной категории. Организует в дошкольном учреждении методическую службу, зарекомендовала себя, как  специалист, обладающий глубокими знаниями теории и методики воспитания и развития детей дошкольного возраста, ответственно подходящий к делу. Она организует методическое сопровождение материалов деятельности ДОУ, педагогов на конкурсах, конференциях, семинарах.</a:t>
            </a:r>
          </a:p>
          <a:p>
            <a:pPr algn="just">
              <a:buNone/>
            </a:pPr>
            <a:r>
              <a:rPr lang="ru-RU" sz="1000" i="1" dirty="0" smtClean="0"/>
              <a:t>Она эффективно осуществляет дифференциацию воспитательно-образовательной деятельности, что позволяет реализовать в ДОУ современные основные общеобразовательные программы и ряд специализированных программ в соответствии с учетом федеральных государственных требований и разработанной образовательной программой.</a:t>
            </a:r>
          </a:p>
          <a:p>
            <a:pPr algn="just">
              <a:buNone/>
            </a:pPr>
            <a:r>
              <a:rPr lang="ru-RU" sz="1000" i="1" dirty="0" smtClean="0"/>
              <a:t>            Основным направлением деятельности считает организацию воспитательно-образовательного процесса, повышение профессиональной компетенции педагогов. </a:t>
            </a:r>
          </a:p>
          <a:p>
            <a:pPr algn="just">
              <a:buNone/>
            </a:pPr>
            <a:r>
              <a:rPr lang="ru-RU" sz="1000" i="1" dirty="0" smtClean="0"/>
              <a:t>В работе с кадрами использует разнообразные инновационные формы: заседания «круглого стола», КВН, что обеспечивает обратную связь и способствует проявлению инициативы педагогов. Аттестовано на квалификационную категорию свыше  83,3% педагогов.</a:t>
            </a:r>
          </a:p>
          <a:p>
            <a:pPr algn="just">
              <a:buNone/>
            </a:pPr>
            <a:r>
              <a:rPr lang="ru-RU" sz="1000" i="1" dirty="0" smtClean="0"/>
              <a:t> Старший воспитатель является организатором творческих успехов детей и взрослых в различных конкурсах и соревнованиях: спортивные праздники «Веселые старты», выставка «Зимняя фантазия», смотр-конкурс дошкольных агитбригад «Быть здоровым – это здорово</a:t>
            </a:r>
            <a:r>
              <a:rPr lang="ru-RU" sz="1000" b="1" i="1" dirty="0" smtClean="0"/>
              <a:t>!» </a:t>
            </a:r>
            <a:r>
              <a:rPr lang="ru-RU" sz="1000" i="1" dirty="0" smtClean="0"/>
              <a:t>и т.д.</a:t>
            </a:r>
          </a:p>
          <a:p>
            <a:pPr algn="just">
              <a:buNone/>
            </a:pPr>
            <a:r>
              <a:rPr lang="ru-RU" sz="1000" i="1" dirty="0" smtClean="0"/>
              <a:t>  За добросовестный творческий труд, за значительные успехи в воспитательно-образовательной работе Вера Викторовна награждена отраслевой наградой «Почетный работник общего образования РФ», имеет звание «Ветеран труда»  </a:t>
            </a:r>
          </a:p>
          <a:p>
            <a:pPr algn="just">
              <a:buNone/>
            </a:pPr>
            <a:r>
              <a:rPr lang="ru-RU" sz="1000" i="1" dirty="0" smtClean="0"/>
              <a:t>Вера Викторовна  за время своей работы проявила талант тактичного педагога и заслуженно пользуется уважением и авторитетом  среди коллег и родителей.</a:t>
            </a:r>
          </a:p>
          <a:p>
            <a:pPr algn="just">
              <a:buNone/>
            </a:pPr>
            <a:endParaRPr lang="ru-RU" sz="1000" dirty="0" smtClean="0"/>
          </a:p>
          <a:p>
            <a:pPr algn="just">
              <a:buNone/>
            </a:pPr>
            <a:endParaRPr lang="ru-RU" sz="900" dirty="0" smtClean="0"/>
          </a:p>
          <a:p>
            <a:pPr algn="just">
              <a:buNone/>
            </a:pPr>
            <a:endParaRPr lang="ru-RU" sz="1100" dirty="0" smtClean="0"/>
          </a:p>
          <a:p>
            <a:pPr algn="just">
              <a:buNone/>
            </a:pPr>
            <a:endParaRPr lang="ru-RU" sz="1100" dirty="0" smtClean="0"/>
          </a:p>
          <a:p>
            <a:pPr algn="just">
              <a:buNone/>
            </a:pPr>
            <a:endParaRPr lang="ru-RU" sz="1100" dirty="0" smtClean="0"/>
          </a:p>
          <a:p>
            <a:pPr algn="just">
              <a:buNone/>
            </a:pPr>
            <a:endParaRPr lang="ru-RU" sz="11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457200" y="273050"/>
            <a:ext cx="8186766" cy="512744"/>
          </a:xfrm>
        </p:spPr>
        <p:txBody>
          <a:bodyPr>
            <a:normAutofit fontScale="90000"/>
          </a:bodyPr>
          <a:lstStyle/>
          <a:p>
            <a:pPr algn="ctr"/>
            <a:r>
              <a:rPr lang="ru-RU" dirty="0" smtClean="0"/>
              <a:t>Первые сотрудники детского сада </a:t>
            </a:r>
            <a:br>
              <a:rPr lang="ru-RU" dirty="0" smtClean="0"/>
            </a:br>
            <a:r>
              <a:rPr lang="ru-RU" dirty="0" smtClean="0"/>
              <a:t>1967 г. </a:t>
            </a:r>
            <a:endParaRPr lang="ru-RU" dirty="0"/>
          </a:p>
        </p:txBody>
      </p:sp>
      <p:pic>
        <p:nvPicPr>
          <p:cNvPr id="10" name="Содержимое 9" descr="img024 коррекция.jpg"/>
          <p:cNvPicPr>
            <a:picLocks noGrp="1" noChangeAspect="1"/>
          </p:cNvPicPr>
          <p:nvPr>
            <p:ph idx="1"/>
          </p:nvPr>
        </p:nvPicPr>
        <p:blipFill>
          <a:blip r:embed="rId2"/>
          <a:stretch>
            <a:fillRect/>
          </a:stretch>
        </p:blipFill>
        <p:spPr>
          <a:xfrm>
            <a:off x="3575050" y="1395680"/>
            <a:ext cx="5111750" cy="3607853"/>
          </a:xfrm>
        </p:spPr>
      </p:pic>
      <p:sp>
        <p:nvSpPr>
          <p:cNvPr id="13" name="Текст 12"/>
          <p:cNvSpPr>
            <a:spLocks noGrp="1"/>
          </p:cNvSpPr>
          <p:nvPr>
            <p:ph type="body" sz="half" idx="2"/>
          </p:nvPr>
        </p:nvSpPr>
        <p:spPr>
          <a:xfrm>
            <a:off x="457200" y="1285860"/>
            <a:ext cx="3043230" cy="4840303"/>
          </a:xfrm>
        </p:spPr>
        <p:txBody>
          <a:bodyPr>
            <a:normAutofit/>
          </a:bodyPr>
          <a:lstStyle/>
          <a:p>
            <a:r>
              <a:rPr lang="ru-RU" sz="1100" dirty="0" smtClean="0"/>
              <a:t>В те времена коллектив детского сада был малочисленным, специалистов-дошкольников было  мало. Преданные своему делу люди работали в детском саду. Коллектив воспитателей и нянь  создали уют и красоту в каждом уголке детского сада: игрушки ждали своих маленьких друзей; на окнах , в уголках живой природы – пышные зеленые цветы, щебечут птицы, в  аквариумах плавают рыбки. Всю эту красоту и уют создавали </a:t>
            </a:r>
            <a:r>
              <a:rPr lang="ru-RU" sz="1100" b="1" i="1" dirty="0" smtClean="0"/>
              <a:t>эти</a:t>
            </a:r>
            <a:r>
              <a:rPr lang="ru-RU" sz="1100" dirty="0" smtClean="0"/>
              <a:t> люди с материнской любовью и вниманием:</a:t>
            </a:r>
          </a:p>
          <a:p>
            <a:r>
              <a:rPr lang="ru-RU" sz="1100" dirty="0" smtClean="0"/>
              <a:t>Верхний ряд( слева направо):</a:t>
            </a:r>
          </a:p>
          <a:p>
            <a:r>
              <a:rPr lang="ru-RU" sz="1100" dirty="0" smtClean="0"/>
              <a:t>------  -----  ---------.</a:t>
            </a:r>
          </a:p>
          <a:p>
            <a:r>
              <a:rPr lang="ru-RU" sz="1100" dirty="0" smtClean="0"/>
              <a:t>Попова Анна Дмитриевна-кастелянша,</a:t>
            </a:r>
          </a:p>
          <a:p>
            <a:r>
              <a:rPr lang="ru-RU" sz="1100" dirty="0" err="1" smtClean="0"/>
              <a:t>Плахтеева</a:t>
            </a:r>
            <a:r>
              <a:rPr lang="ru-RU" sz="1100" dirty="0" smtClean="0"/>
              <a:t> Марья Петровна –уборщица, </a:t>
            </a:r>
          </a:p>
          <a:p>
            <a:r>
              <a:rPr lang="ru-RU" sz="1100" dirty="0" err="1" smtClean="0"/>
              <a:t>Олейникова</a:t>
            </a:r>
            <a:r>
              <a:rPr lang="ru-RU" sz="1100" dirty="0" smtClean="0"/>
              <a:t> Любовь Григорьевна –няня.</a:t>
            </a:r>
          </a:p>
          <a:p>
            <a:r>
              <a:rPr lang="ru-RU" sz="1100" dirty="0" smtClean="0"/>
              <a:t>Нижний ряд (слева направо):</a:t>
            </a:r>
          </a:p>
          <a:p>
            <a:r>
              <a:rPr lang="ru-RU" sz="1100" dirty="0" smtClean="0"/>
              <a:t>Гордеева Надежда Александровна – воспитатель,</a:t>
            </a:r>
          </a:p>
          <a:p>
            <a:r>
              <a:rPr lang="ru-RU" sz="1100" dirty="0" err="1" smtClean="0"/>
              <a:t>Суконцева</a:t>
            </a:r>
            <a:r>
              <a:rPr lang="ru-RU" sz="1100" dirty="0" smtClean="0"/>
              <a:t>  Галина Лукьяновна – медицинская сестра,</a:t>
            </a:r>
          </a:p>
          <a:p>
            <a:r>
              <a:rPr lang="ru-RU" sz="1100" dirty="0" smtClean="0"/>
              <a:t>Захарченко Анна Андреевна – заведующая,</a:t>
            </a:r>
          </a:p>
          <a:p>
            <a:r>
              <a:rPr lang="ru-RU" sz="1100" dirty="0" smtClean="0"/>
              <a:t>--------     ------     ---------.</a:t>
            </a:r>
          </a:p>
          <a:p>
            <a:r>
              <a:rPr lang="ru-RU" sz="1100" dirty="0" smtClean="0"/>
              <a:t>Павленко  Валентина Васильевна –завхоз,</a:t>
            </a:r>
          </a:p>
          <a:p>
            <a:r>
              <a:rPr lang="ru-RU" sz="1100" dirty="0" smtClean="0"/>
              <a:t>Панова Раиса Тихоновна - повар.</a:t>
            </a:r>
          </a:p>
          <a:p>
            <a:endParaRPr lang="ru-RU" sz="1100" dirty="0" smtClean="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1511288"/>
          </a:xfrm>
        </p:spPr>
        <p:txBody>
          <a:bodyPr>
            <a:normAutofit/>
          </a:bodyPr>
          <a:lstStyle/>
          <a:p>
            <a:pPr algn="l"/>
            <a:r>
              <a:rPr lang="ru-RU" sz="1000" dirty="0" smtClean="0"/>
              <a:t>Постепенно приходили молодые педагоги – специалисты. Коллектив становился больше. Работа вошла в нормальное русло. Год за годом рос авторитет воспитателей, накапливался опыт работы, а с этим рос и авторитет детского сада среди родителей, очень многие стремились попасть в наш детский сад. Это вызвало гордость коллектива. Коллектив набирался педагогической мудрости, приобрел мастерство и получил право показывать свою работу с детьми в городском и областном масштабе и делится своим опытом работы.</a:t>
            </a:r>
            <a:br>
              <a:rPr lang="ru-RU" sz="1000" dirty="0" smtClean="0"/>
            </a:br>
            <a:r>
              <a:rPr lang="ru-RU" sz="1000" dirty="0" smtClean="0"/>
              <a:t>Коллектив сотрудников  1968г.  по 1974 г  .Стоят (слева направо): Гончарова Мария Филипповна, Быкова Людмила Ивановна,                       Захарченко Анна Андреевна, Гордеева Надежда Александровна,  Панова Раиса Тихоновна,   </a:t>
            </a:r>
            <a:r>
              <a:rPr lang="ru-RU" sz="1000" dirty="0" err="1" smtClean="0"/>
              <a:t>Сосык</a:t>
            </a:r>
            <a:r>
              <a:rPr lang="ru-RU" sz="1000" dirty="0" smtClean="0"/>
              <a:t> Екатерина Ивановна, </a:t>
            </a:r>
            <a:r>
              <a:rPr lang="ru-RU" sz="1000" dirty="0" err="1" smtClean="0"/>
              <a:t>Плахтеева</a:t>
            </a:r>
            <a:r>
              <a:rPr lang="ru-RU" sz="1000" dirty="0" smtClean="0"/>
              <a:t> Мария Петровна, </a:t>
            </a:r>
            <a:r>
              <a:rPr lang="ru-RU" sz="1000" dirty="0" err="1" smtClean="0"/>
              <a:t>Хадыкина</a:t>
            </a:r>
            <a:r>
              <a:rPr lang="ru-RU" sz="1000" dirty="0" smtClean="0"/>
              <a:t> Вера Ивановна, Соболева Нина Александровна.</a:t>
            </a:r>
            <a:br>
              <a:rPr lang="ru-RU" sz="1000" dirty="0" smtClean="0"/>
            </a:br>
            <a:r>
              <a:rPr lang="ru-RU" sz="1000" dirty="0" smtClean="0"/>
              <a:t>Сидят (слева направо):  --------- Надежда Ивановна, ---------- Людмила Ивановна, Гончарова Нина Архиповна, </a:t>
            </a:r>
            <a:r>
              <a:rPr lang="ru-RU" sz="1000" dirty="0" err="1" smtClean="0"/>
              <a:t>Олейникова</a:t>
            </a:r>
            <a:r>
              <a:rPr lang="ru-RU" sz="1000" dirty="0" smtClean="0"/>
              <a:t> Любовь Григорьевна, Попова Анна Дмитриевна, </a:t>
            </a:r>
            <a:r>
              <a:rPr lang="ru-RU" sz="1000" dirty="0" err="1" smtClean="0"/>
              <a:t>Кленова</a:t>
            </a:r>
            <a:r>
              <a:rPr lang="ru-RU" sz="1000" dirty="0" smtClean="0"/>
              <a:t> Екатерина Антоновна, Рыжкова Людмила Николаевна, Шевцова Екатерина Алексеевна.</a:t>
            </a:r>
            <a:endParaRPr lang="ru-RU" sz="1000" dirty="0"/>
          </a:p>
        </p:txBody>
      </p:sp>
      <p:pic>
        <p:nvPicPr>
          <p:cNvPr id="8" name="Содержимое 7" descr="img025 коррекция.jpg"/>
          <p:cNvPicPr>
            <a:picLocks noGrp="1" noChangeAspect="1"/>
          </p:cNvPicPr>
          <p:nvPr>
            <p:ph idx="1"/>
          </p:nvPr>
        </p:nvPicPr>
        <p:blipFill>
          <a:blip r:embed="rId2"/>
          <a:stretch>
            <a:fillRect/>
          </a:stretch>
        </p:blipFill>
        <p:spPr>
          <a:xfrm>
            <a:off x="457200" y="1857364"/>
            <a:ext cx="8043890" cy="3643339"/>
          </a:xfr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3033</TotalTime>
  <Words>2097</Words>
  <Application>Microsoft Office PowerPoint</Application>
  <PresentationFormat>Экран (4:3)</PresentationFormat>
  <Paragraphs>166</Paragraphs>
  <Slides>35</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Лепопись  муниципального автономного дошкольного образовательного учреждения «Детский сад комбинированного вида № 13 г.Шебекино Белгородской области»     Подготовила Федченко В.В.,  старший воспитатель</vt:lpstr>
      <vt:lpstr>20 октября 1967 года открыт детский сад Шебекинского  машзавода на 140 мест. для детей работников данного предприятия</vt:lpstr>
      <vt:lpstr>В микрорайоне машиностроительного завода на улице Шарапова, утопая в зелени, стоит большой двухэтажный дом. Густые кроны каштанов  окружают его. В этом доме – детский сад № 13, а малыши его хозяева.               Впервые его двери открылись перед детворой в 1967 году. Детский сад был ведомственным – относился к  машиностроительному заводу и построен  на средства машзавода , в то время - градообразующего предприятия г. Шебекино. Рассчитан на 140 мест, но ежегодно воспитывалось  200 дошкольников. В то время машзавод был  перспективным предприятием, строилось  жильё для работников завода,  было много рабочих мест, построено общежитие и клуб. Детей в детском саду  с каждым годом становилось всё больше. Директор завода   Ничиков Иван  Михайлович,много внимания уделял строительству и оснащению детского сада.  Первой заведующей детского сада была назначена Захарченко Анна Андреевна и проработала в дошкольном учреждении до 1974 г. На ее плечи легло формирование коллектива, благоустройство групп и участков сада. 7 лет всю себя она отдавала детскому саду. Ей пришлось очень много работать с молодыми воспитателями: учить писать план, проводить занятия, владеть детским коллективом, наладить контакт с родителями. С первых же дней начали изучать программу, готовить пособия для проведения занятий. Она создала творческий, сплочённый коллектив. Научила не бояться трудностей, смело браться за всё новое, передовое в воспитании детей.  </vt:lpstr>
      <vt:lpstr>                Продолжила работу в организации коллектива,  особенно педагогического вторая заведующая  Рыжкова Людмила Николаевна. Она показала себя высокопрофессиональным, грамотным, честным, тактичным, добросовестным руководителем. Много пришлось работать с педагогами, оказывать им повседневную и педагогическую помощь. Много труда было вложено для  оснащения методического кабинета, где имелся весь необходимый материал и пособия для полноценного педагогического процесса.          Время шло. Сад хорошел день ото дня. Но для того, чтобы создать условия для игр, для проведения занятий, досугов и развлечений пришлось много поработать всему коллективу под руководством Людмилы Николаевны. Гордостью детского сада стал цветник, где были собраны различные сорта цветов: пионы, тюльпаны, лилии, розы, флоксы, нарциссы. Русские березы, высокий стройный, тополь, каштаны пышные стволы вишни и яблонь. А как красиво цветет сирень, рядом с ней – ароматный жасмин. Вход в детский сад, забор, беседки обвивает длинный виноград. На каждом участке растут  различные кустарники, ирисы, тюльпаны, астры, ромашки. Рыжкова Людмила Николаевна проработала руководителем до 1991 г     </vt:lpstr>
      <vt:lpstr>1991 г . -2012 г.</vt:lpstr>
      <vt:lpstr>Старшие воспитатели детского сада</vt:lpstr>
      <vt:lpstr>Старший воспитатель детского сада с 1988г. и по сегодняшний день.  Федченко Вера Викторовна </vt:lpstr>
      <vt:lpstr>Первые сотрудники детского сада  1967 г. </vt:lpstr>
      <vt:lpstr>Постепенно приходили молодые педагоги – специалисты. Коллектив становился больше. Работа вошла в нормальное русло. Год за годом рос авторитет воспитателей, накапливался опыт работы, а с этим рос и авторитет детского сада среди родителей, очень многие стремились попасть в наш детский сад. Это вызвало гордость коллектива. Коллектив набирался педагогической мудрости, приобрел мастерство и получил право показывать свою работу с детьми в городском и областном масштабе и делится своим опытом работы. Коллектив сотрудников  1968г.  по 1974 г  .Стоят (слева направо): Гончарова Мария Филипповна, Быкова Людмила Ивановна,                       Захарченко Анна Андреевна, Гордеева Надежда Александровна,  Панова Раиса Тихоновна,   Сосык Екатерина Ивановна, Плахтеева Мария Петровна, Хадыкина Вера Ивановна, Соболева Нина Александровна. Сидят (слева направо):  --------- Надежда Ивановна, ---------- Людмила Ивановна, Гончарова Нина Архиповна, Олейникова Любовь Григорьевна, Попова Анна Дмитриевна, Кленова Екатерина Антоновна, Рыжкова Людмила Николаевна, Шевцова Екатерина Алексеевна.</vt:lpstr>
      <vt:lpstr>     Наш детский сад – кузница кадров У нас трудятся  влюблённых в своё дело педагоги. Всех нас объединяет одно общее желание понять ребёнка, помочь каждому воспитаннику быть самим собой, осознать себя как личность, помочь родителям понять, как важно сформировать личность их ребёнка. Все это приносят детям сотрудники, проработавшие в детском саду со дня основания, более 25 лет с 1967 г. и ушедших на заслуженный отдых.</vt:lpstr>
      <vt:lpstr>Слайд 11</vt:lpstr>
      <vt:lpstr>Слайд 12</vt:lpstr>
      <vt:lpstr>Детский сад – это содружество детей и взрослых. В нем хорошо и уютно каждому .Авторитет детского сада зарабатывался честным трудом , заботой о детях, культурой обращения с родителями, красотой и уютом помещений детского сада. Высококвалифицированные, грамотные, добросовестные, честные  работники  внесли большой вклад в процветании детского сада , проработав в нем более 30 лет и продолжая работать.</vt:lpstr>
      <vt:lpstr>Обслуживающий персонал</vt:lpstr>
      <vt:lpstr> </vt:lpstr>
      <vt:lpstr>Слайд 16</vt:lpstr>
      <vt:lpstr>Гончарова Валентина Васильевна.  Работала в детском саду воспитателем с 1983 г. по 2011г. Награждена знаком  «За заслуги перед Шебекинским районом» в 2004 г. </vt:lpstr>
      <vt:lpstr>Воспитатели продолжали активно участвовать в конкурсах профессионального мастерства. Воспитатель Махонина Светлана Александровна – лауреат районного конкурса профессионального мастерства «Учитель  года -2007» За высокие достижения в труде занесена на Доску Почета Шебекинского района  </vt:lpstr>
      <vt:lpstr>Коллектив педагогов детского сада, его воспитанники   всегда   принимали активное участие в культурных и праздничных мероприятиях  коллектива машиностроительного завода : в конкурсах «А нк-ка , девушки!», «Хозяюшка».Дети детского сада всегда  поздравлениями коллектив машиностроительного завода со всеми значимыми датами в жизни завода со сцены клуба.</vt:lpstr>
      <vt:lpstr>10.05.1995 года ясли – сад «Солнышко» Шебекинского машиностроительного завода передан на баланс отделу образования на основании постановления главы администрации Шебекинского района и  г. Шебекино   № 1288 от 26.05.1995 г. « О принятии в муниципальную собственность яслей – сада «Солнышко» и считать муниципальным дошкольным образовательным учреждением детским садом, присвоив ему порядковый номер 13. На основании свидетельства о государственной регистрации юридического лица, Устава  детского сада  Департаментом образования Белгородской области детскому саду № 13 выдана лицензия  на право осуществления образовательной деятельности по образовательным программам дошкольного образования. В  2005 года ДОУ успешно прошло государственную аттестацию и аккредитацию. В результате чего ДОУ присвоен статус дошкольного образовательного учреждения   II-й категории – детский сад общеразвивающего вида. </vt:lpstr>
      <vt:lpstr>Слайд 21</vt:lpstr>
      <vt:lpstr>Музыкальные руководители  детского сада с 1967г. по 2012г.</vt:lpstr>
      <vt:lpstr>В 1998 году в детском саду начинает работать психолого - педагогическая служба, которую возглавляет Шаповалова Н.А.  Энергичный, знающий специалист. С 2008 г.открывается Консультативный пункт для родителей и детей с привлечением квалифицированных специалистов. В 2011 г.  педагогм – психологом в детский сад пришла Карнаух А.Е.</vt:lpstr>
      <vt:lpstr>  В 2000 году а детском саду открывается логопункт для детей  с фонетико- фонематическим недоразвитием речи. Работает на логопункте учитель – логопед Перепечина О.Д. Ежегодно логопункт выпускает более 25 детей с исправленной  речью. С  2004 г. и по настоящее время работают  две логопедические группы. Для детей с общим недоразвитием речи. Учителя – логопеды детского сада работоспособные, грамотные, творческие специалисты  </vt:lpstr>
      <vt:lpstr>Отличительной чертой учреждения является создание здоровьесберегающих условий в детском саду, при которых  каждый воспитанник мог реализовать себя, свои интересы, способности в соответствии с уровнем физического и психического здоровья. В ДОУ сложились положительные традиции: выработался особый стиль отношений между воспитанниками, педагогами и родителями. Этому помогло совместное проведение  физкультурных мероприятий, праздников, развлечений. В каждой возрастной группе разработана модель двигательной активности воспитанников в течение дня. Физкультурные центры в группах оснащены разнообразным стандартным оборудованием (мячами, обручами, скакалками и др.) и нестандартным оборудованием (коррегирующими дорожками, массажными ковриками и др.), а также выносным материалом для полноценного проведения игр на прогулке, спортивных развлечений и соревнований, часов двигательной активности. Все это помогли организовать и систематизировать  медицинские работники : Суконцева Г.Л., Ефременко  Р.И. , стоящие у истоков становление физкультурно – оздоровительной работы в ДОУ и инструкторы по  физической культуре: Тарасова Л.В. ,Панина Е.П. </vt:lpstr>
      <vt:lpstr>Медицинский персонал  детского сада с 1978 года. Огромный вклад в работу по  и оздоровлению детей внесли. Сколько детей, поправивших своё здоровье выпустил детский сад за эти годы, скольким детям было подарено счастливое детство </vt:lpstr>
      <vt:lpstr>Инструкторы по физической культуры  с 1995г. по 2012г.</vt:lpstr>
      <vt:lpstr>В тесном контакте с педагогическими работниками детского сада трудятся и другие работники. Лучшие помощники воспитателей , создают уют и красоту в каждом уголке детского сада.( 1998г.по2012 г.)</vt:lpstr>
      <vt:lpstr>Работники пищеблока детского сада с 1981по 2012 г</vt:lpstr>
      <vt:lpstr>Коллектив во главе с Селиной Н.Н. продолжает работать творчески, активно участвует в областных  и городских мероприятиях  смотрах, конкурсах. В 2002г. принимал участие   в областном конкурсе «Детский сад – 2002»  .  По результатам конкурса мы стали лауреатами. </vt:lpstr>
      <vt:lpstr>Слайд 31</vt:lpstr>
      <vt:lpstr>О работе нашего  коллектива было написано не мало статей  в различные годы.</vt:lpstr>
      <vt:lpstr>14.09.2011г. приказ  № 1055  .                                         </vt:lpstr>
      <vt:lpstr>Слайд 34</vt:lpstr>
      <vt:lpstr> Коллектив сотрудников, работающих в ДОУ .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ПК</cp:lastModifiedBy>
  <cp:revision>268</cp:revision>
  <dcterms:created xsi:type="dcterms:W3CDTF">2012-03-12T09:28:43Z</dcterms:created>
  <dcterms:modified xsi:type="dcterms:W3CDTF">2014-01-14T07:51:20Z</dcterms:modified>
</cp:coreProperties>
</file>